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8" r:id="rId2"/>
  </p:sldMasterIdLst>
  <p:notesMasterIdLst>
    <p:notesMasterId r:id="rId50"/>
  </p:notesMasterIdLst>
  <p:sldIdLst>
    <p:sldId id="256" r:id="rId3"/>
    <p:sldId id="257" r:id="rId4"/>
    <p:sldId id="258" r:id="rId5"/>
    <p:sldId id="289" r:id="rId6"/>
    <p:sldId id="259" r:id="rId7"/>
    <p:sldId id="261" r:id="rId8"/>
    <p:sldId id="423" r:id="rId9"/>
    <p:sldId id="426" r:id="rId10"/>
    <p:sldId id="427" r:id="rId11"/>
    <p:sldId id="265" r:id="rId12"/>
    <p:sldId id="264" r:id="rId13"/>
    <p:sldId id="292" r:id="rId14"/>
    <p:sldId id="26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263" r:id="rId29"/>
    <p:sldId id="266" r:id="rId30"/>
    <p:sldId id="269" r:id="rId31"/>
    <p:sldId id="293" r:id="rId32"/>
    <p:sldId id="315" r:id="rId33"/>
    <p:sldId id="317" r:id="rId34"/>
    <p:sldId id="295" r:id="rId35"/>
    <p:sldId id="297" r:id="rId36"/>
    <p:sldId id="296" r:id="rId37"/>
    <p:sldId id="298" r:id="rId38"/>
    <p:sldId id="391" r:id="rId39"/>
    <p:sldId id="416" r:id="rId40"/>
    <p:sldId id="418" r:id="rId41"/>
    <p:sldId id="419" r:id="rId42"/>
    <p:sldId id="422" r:id="rId43"/>
    <p:sldId id="421" r:id="rId44"/>
    <p:sldId id="389" r:id="rId45"/>
    <p:sldId id="390" r:id="rId46"/>
    <p:sldId id="428" r:id="rId47"/>
    <p:sldId id="429" r:id="rId48"/>
    <p:sldId id="272" r:id="rId49"/>
  </p:sldIdLst>
  <p:sldSz cx="9144000" cy="5143500" type="screen16x9"/>
  <p:notesSz cx="6858000" cy="9144000"/>
  <p:embeddedFontLst>
    <p:embeddedFont>
      <p:font typeface="Bebas Neue"/>
      <p:regular r:id="rId51"/>
    </p:embeddedFont>
    <p:embeddedFont>
      <p:font typeface="Calibri" panose="020F0502020204030204" pitchFamily="34" charset="0"/>
      <p:regular r:id="rId52"/>
      <p:bold r:id="rId53"/>
      <p:italic r:id="rId54"/>
      <p:boldItalic r:id="rId55"/>
    </p:embeddedFont>
    <p:embeddedFont>
      <p:font typeface="Proxima Nova"/>
      <p:regular r:id="rId51"/>
    </p:embeddedFont>
    <p:embeddedFont>
      <p:font typeface="Poppins Black" panose="00000800000000000000"/>
      <p:bold r:id="rId51"/>
      <p:boldItalic r:id="rId51"/>
    </p:embeddedFont>
    <p:embeddedFont>
      <p:font typeface="Poppins" panose="0000050000000000000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711" userDrawn="1">
          <p15:clr>
            <a:srgbClr val="9AA0A6"/>
          </p15:clr>
        </p15:guide>
        <p15:guide id="2" pos="28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7C5"/>
    <a:srgbClr val="445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194" y="420"/>
      </p:cViewPr>
      <p:guideLst>
        <p:guide orient="horz" pos="711"/>
        <p:guide pos="28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NUL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b28366aba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b28366ab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b28366aba4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b28366aba4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b290a72fa3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b290a72fa3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b290a72fa3_1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b290a72fa3_1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b28366aba4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b28366aba4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b290a72fa3_1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b290a72fa3_1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b290a72fa3_1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b290a72fa3_1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b5b0da4788_1_18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b5b0da4788_1_18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28366aba4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28366aba4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28366aba4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28366aba4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b28366aba4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b28366aba4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b290a72fa3_1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b290a72fa3_1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290a72fa3_1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290a72fa3_1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290a72fa3_1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290a72fa3_1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44" cy="5143500"/>
            <a:chOff x="0" y="0"/>
            <a:chExt cx="9144044" cy="5143500"/>
          </a:xfrm>
        </p:grpSpPr>
        <p:sp>
          <p:nvSpPr>
            <p:cNvPr id="10" name="Google Shape;10;p2"/>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844850" y="1490700"/>
            <a:ext cx="3795000" cy="21621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2"/>
        </a:solidFill>
        <a:effectLst/>
      </p:bgPr>
    </p:bg>
    <p:spTree>
      <p:nvGrpSpPr>
        <p:cNvPr id="1" name="Shape 100"/>
        <p:cNvGrpSpPr/>
        <p:nvPr/>
      </p:nvGrpSpPr>
      <p:grpSpPr>
        <a:xfrm>
          <a:off x="0" y="0"/>
          <a:ext cx="0" cy="0"/>
          <a:chOff x="0" y="0"/>
          <a:chExt cx="0" cy="0"/>
        </a:xfrm>
      </p:grpSpPr>
      <p:grpSp>
        <p:nvGrpSpPr>
          <p:cNvPr id="101" name="Google Shape;101;p13"/>
          <p:cNvGrpSpPr/>
          <p:nvPr/>
        </p:nvGrpSpPr>
        <p:grpSpPr>
          <a:xfrm flipH="1">
            <a:off x="-22" y="0"/>
            <a:ext cx="9144044" cy="5143500"/>
            <a:chOff x="0" y="0"/>
            <a:chExt cx="9144044" cy="5143500"/>
          </a:xfrm>
        </p:grpSpPr>
        <p:sp>
          <p:nvSpPr>
            <p:cNvPr id="102" name="Google Shape;102;p13"/>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3"/>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a:spLocks noGrp="1"/>
          </p:cNvSpPr>
          <p:nvPr>
            <p:ph type="title" hasCustomPrompt="1"/>
          </p:nvPr>
        </p:nvSpPr>
        <p:spPr>
          <a:xfrm>
            <a:off x="1132738"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1"/>
          </p:nvPr>
        </p:nvSpPr>
        <p:spPr>
          <a:xfrm>
            <a:off x="1132750"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9" name="Google Shape;109;p13"/>
          <p:cNvSpPr txBox="1">
            <a:spLocks noGrp="1"/>
          </p:cNvSpPr>
          <p:nvPr>
            <p:ph type="title" idx="2"/>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500"/>
              <a:buFont typeface="Poppins Black" panose="00000800000000000000"/>
              <a:buNone/>
              <a:defRPr>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10" name="Google Shape;110;p13"/>
          <p:cNvSpPr txBox="1">
            <a:spLocks noGrp="1"/>
          </p:cNvSpPr>
          <p:nvPr>
            <p:ph type="title" idx="3" hasCustomPrompt="1"/>
          </p:nvPr>
        </p:nvSpPr>
        <p:spPr>
          <a:xfrm>
            <a:off x="3425638"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4"/>
          </p:nvPr>
        </p:nvSpPr>
        <p:spPr>
          <a:xfrm>
            <a:off x="3425563"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12" name="Google Shape;112;p13"/>
          <p:cNvSpPr txBox="1">
            <a:spLocks noGrp="1"/>
          </p:cNvSpPr>
          <p:nvPr>
            <p:ph type="title" idx="5" hasCustomPrompt="1"/>
          </p:nvPr>
        </p:nvSpPr>
        <p:spPr>
          <a:xfrm>
            <a:off x="5718363"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6"/>
          </p:nvPr>
        </p:nvSpPr>
        <p:spPr>
          <a:xfrm>
            <a:off x="5718375"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
    <p:bg>
      <p:bgPr>
        <a:solidFill>
          <a:schemeClr val="lt2"/>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flipH="1">
            <a:off x="-22" y="0"/>
            <a:ext cx="9144044" cy="5143500"/>
            <a:chOff x="0" y="0"/>
            <a:chExt cx="9144044" cy="5143500"/>
          </a:xfrm>
        </p:grpSpPr>
        <p:sp>
          <p:nvSpPr>
            <p:cNvPr id="116" name="Google Shape;116;p14"/>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4"/>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a:spLocks noGrp="1"/>
          </p:cNvSpPr>
          <p:nvPr>
            <p:ph type="title"/>
          </p:nvPr>
        </p:nvSpPr>
        <p:spPr>
          <a:xfrm>
            <a:off x="4572000" y="2425500"/>
            <a:ext cx="3448200" cy="14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2" name="Google Shape;122;p14"/>
          <p:cNvSpPr txBox="1">
            <a:spLocks noGrp="1"/>
          </p:cNvSpPr>
          <p:nvPr>
            <p:ph type="title" idx="2" hasCustomPrompt="1"/>
          </p:nvPr>
        </p:nvSpPr>
        <p:spPr>
          <a:xfrm>
            <a:off x="4572000" y="1196450"/>
            <a:ext cx="34482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1_1">
    <p:bg>
      <p:bgPr>
        <a:solidFill>
          <a:schemeClr val="lt2"/>
        </a:solidFill>
        <a:effectLst/>
      </p:bgPr>
    </p:bg>
    <p:spTree>
      <p:nvGrpSpPr>
        <p:cNvPr id="1" name="Shape 123"/>
        <p:cNvGrpSpPr/>
        <p:nvPr/>
      </p:nvGrpSpPr>
      <p:grpSpPr>
        <a:xfrm>
          <a:off x="0" y="0"/>
          <a:ext cx="0" cy="0"/>
          <a:chOff x="0" y="0"/>
          <a:chExt cx="0" cy="0"/>
        </a:xfrm>
      </p:grpSpPr>
      <p:grpSp>
        <p:nvGrpSpPr>
          <p:cNvPr id="124" name="Google Shape;124;p15"/>
          <p:cNvGrpSpPr/>
          <p:nvPr/>
        </p:nvGrpSpPr>
        <p:grpSpPr>
          <a:xfrm flipH="1">
            <a:off x="-22" y="0"/>
            <a:ext cx="9144044" cy="5143500"/>
            <a:chOff x="0" y="0"/>
            <a:chExt cx="9144044" cy="5143500"/>
          </a:xfrm>
        </p:grpSpPr>
        <p:sp>
          <p:nvSpPr>
            <p:cNvPr id="125" name="Google Shape;125;p15"/>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a:spLocks noGrp="1"/>
          </p:cNvSpPr>
          <p:nvPr>
            <p:ph type="title"/>
          </p:nvPr>
        </p:nvSpPr>
        <p:spPr>
          <a:xfrm>
            <a:off x="4572000" y="2425500"/>
            <a:ext cx="3448200" cy="14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15"/>
          <p:cNvSpPr txBox="1">
            <a:spLocks noGrp="1"/>
          </p:cNvSpPr>
          <p:nvPr>
            <p:ph type="title" idx="2" hasCustomPrompt="1"/>
          </p:nvPr>
        </p:nvSpPr>
        <p:spPr>
          <a:xfrm>
            <a:off x="4572000" y="1196450"/>
            <a:ext cx="34482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2"/>
        </a:solidFill>
        <a:effectLst/>
      </p:bgPr>
    </p:bg>
    <p:spTree>
      <p:nvGrpSpPr>
        <p:cNvPr id="1" name="Shape 132"/>
        <p:cNvGrpSpPr/>
        <p:nvPr/>
      </p:nvGrpSpPr>
      <p:grpSpPr>
        <a:xfrm>
          <a:off x="0" y="0"/>
          <a:ext cx="0" cy="0"/>
          <a:chOff x="0" y="0"/>
          <a:chExt cx="0" cy="0"/>
        </a:xfrm>
      </p:grpSpPr>
      <p:grpSp>
        <p:nvGrpSpPr>
          <p:cNvPr id="133" name="Google Shape;133;p16"/>
          <p:cNvGrpSpPr/>
          <p:nvPr/>
        </p:nvGrpSpPr>
        <p:grpSpPr>
          <a:xfrm flipH="1">
            <a:off x="-22" y="0"/>
            <a:ext cx="9144044" cy="5143500"/>
            <a:chOff x="0" y="0"/>
            <a:chExt cx="9144044" cy="5143500"/>
          </a:xfrm>
        </p:grpSpPr>
        <p:sp>
          <p:nvSpPr>
            <p:cNvPr id="134" name="Google Shape;134;p16"/>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6"/>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40" name="Google Shape;140;p16"/>
          <p:cNvSpPr txBox="1">
            <a:spLocks noGrp="1"/>
          </p:cNvSpPr>
          <p:nvPr>
            <p:ph type="body" idx="1"/>
          </p:nvPr>
        </p:nvSpPr>
        <p:spPr>
          <a:xfrm>
            <a:off x="715050" y="1245700"/>
            <a:ext cx="7713900" cy="3362700"/>
          </a:xfrm>
          <a:prstGeom prst="rect">
            <a:avLst/>
          </a:prstGeom>
          <a:ln>
            <a:noFill/>
          </a:ln>
        </p:spPr>
        <p:txBody>
          <a:bodyPr spcFirstLastPara="1" wrap="square" lIns="91425" tIns="91425" rIns="91425" bIns="91425" anchor="t" anchorCtr="0">
            <a:noAutofit/>
          </a:bodyPr>
          <a:lstStyle>
            <a:lvl1pPr marL="457200" lvl="0" indent="-311150" rtl="0">
              <a:spcBef>
                <a:spcPts val="0"/>
              </a:spcBef>
              <a:spcAft>
                <a:spcPts val="0"/>
              </a:spcAft>
              <a:buClr>
                <a:schemeClr val="accent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
        <p:nvSpPr>
          <p:cNvPr id="141" name="Google Shape;141;p16"/>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2"/>
        </a:solidFill>
        <a:effectLst/>
      </p:bgPr>
    </p:bg>
    <p:spTree>
      <p:nvGrpSpPr>
        <p:cNvPr id="1" name="Shape 142"/>
        <p:cNvGrpSpPr/>
        <p:nvPr/>
      </p:nvGrpSpPr>
      <p:grpSpPr>
        <a:xfrm>
          <a:off x="0" y="0"/>
          <a:ext cx="0" cy="0"/>
          <a:chOff x="0" y="0"/>
          <a:chExt cx="0" cy="0"/>
        </a:xfrm>
      </p:grpSpPr>
      <p:grpSp>
        <p:nvGrpSpPr>
          <p:cNvPr id="143" name="Google Shape;143;p17"/>
          <p:cNvGrpSpPr/>
          <p:nvPr/>
        </p:nvGrpSpPr>
        <p:grpSpPr>
          <a:xfrm>
            <a:off x="0" y="0"/>
            <a:ext cx="9144044" cy="5143500"/>
            <a:chOff x="0" y="0"/>
            <a:chExt cx="9144044" cy="5143500"/>
          </a:xfrm>
        </p:grpSpPr>
        <p:sp>
          <p:nvSpPr>
            <p:cNvPr id="144" name="Google Shape;144;p17"/>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7"/>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50" name="Google Shape;150;p17"/>
          <p:cNvSpPr txBox="1">
            <a:spLocks noGrp="1"/>
          </p:cNvSpPr>
          <p:nvPr>
            <p:ph type="body" idx="1"/>
          </p:nvPr>
        </p:nvSpPr>
        <p:spPr>
          <a:xfrm>
            <a:off x="715050" y="1245700"/>
            <a:ext cx="7713900" cy="3362700"/>
          </a:xfrm>
          <a:prstGeom prst="rect">
            <a:avLst/>
          </a:prstGeom>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4"/>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
        <p:nvSpPr>
          <p:cNvPr id="151" name="Google Shape;151;p17"/>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2"/>
        </a:solidFill>
        <a:effectLst/>
      </p:bgPr>
    </p:bg>
    <p:spTree>
      <p:nvGrpSpPr>
        <p:cNvPr id="1" name="Shape 152"/>
        <p:cNvGrpSpPr/>
        <p:nvPr/>
      </p:nvGrpSpPr>
      <p:grpSpPr>
        <a:xfrm>
          <a:off x="0" y="0"/>
          <a:ext cx="0" cy="0"/>
          <a:chOff x="0" y="0"/>
          <a:chExt cx="0" cy="0"/>
        </a:xfrm>
      </p:grpSpPr>
      <p:grpSp>
        <p:nvGrpSpPr>
          <p:cNvPr id="153" name="Google Shape;153;p18"/>
          <p:cNvGrpSpPr/>
          <p:nvPr/>
        </p:nvGrpSpPr>
        <p:grpSpPr>
          <a:xfrm>
            <a:off x="0" y="0"/>
            <a:ext cx="9144044" cy="5143500"/>
            <a:chOff x="0" y="0"/>
            <a:chExt cx="9144044" cy="5143500"/>
          </a:xfrm>
        </p:grpSpPr>
        <p:sp>
          <p:nvSpPr>
            <p:cNvPr id="154" name="Google Shape;154;p18"/>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8"/>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a:spLocks noGrp="1"/>
          </p:cNvSpPr>
          <p:nvPr>
            <p:ph type="title"/>
          </p:nvPr>
        </p:nvSpPr>
        <p:spPr>
          <a:xfrm>
            <a:off x="715100" y="1612750"/>
            <a:ext cx="3401400" cy="18948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60" name="Google Shape;160;p18"/>
          <p:cNvSpPr txBox="1">
            <a:spLocks noGrp="1"/>
          </p:cNvSpPr>
          <p:nvPr>
            <p:ph type="body" idx="1"/>
          </p:nvPr>
        </p:nvSpPr>
        <p:spPr>
          <a:xfrm>
            <a:off x="4572000" y="535000"/>
            <a:ext cx="3699300" cy="4073400"/>
          </a:xfrm>
          <a:prstGeom prst="rect">
            <a:avLst/>
          </a:prstGeom>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5"/>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rtl="0">
              <a:lnSpc>
                <a:spcPct val="115000"/>
              </a:lnSpc>
              <a:spcBef>
                <a:spcPts val="100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3">
    <p:bg>
      <p:bgPr>
        <a:solidFill>
          <a:schemeClr val="lt2"/>
        </a:solidFill>
        <a:effectLst/>
      </p:bgPr>
    </p:bg>
    <p:spTree>
      <p:nvGrpSpPr>
        <p:cNvPr id="1" name="Shape 161"/>
        <p:cNvGrpSpPr/>
        <p:nvPr/>
      </p:nvGrpSpPr>
      <p:grpSpPr>
        <a:xfrm>
          <a:off x="0" y="0"/>
          <a:ext cx="0" cy="0"/>
          <a:chOff x="0" y="0"/>
          <a:chExt cx="0" cy="0"/>
        </a:xfrm>
      </p:grpSpPr>
      <p:grpSp>
        <p:nvGrpSpPr>
          <p:cNvPr id="162" name="Google Shape;162;p19"/>
          <p:cNvGrpSpPr/>
          <p:nvPr/>
        </p:nvGrpSpPr>
        <p:grpSpPr>
          <a:xfrm flipH="1">
            <a:off x="-22" y="0"/>
            <a:ext cx="9144044" cy="5143500"/>
            <a:chOff x="0" y="0"/>
            <a:chExt cx="9144044" cy="5143500"/>
          </a:xfrm>
        </p:grpSpPr>
        <p:sp>
          <p:nvSpPr>
            <p:cNvPr id="163" name="Google Shape;163;p19"/>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9"/>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500"/>
              <a:buFont typeface="Poppins Black" panose="00000800000000000000"/>
              <a:buNone/>
              <a:defRPr>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179"/>
        <p:cNvGrpSpPr/>
        <p:nvPr/>
      </p:nvGrpSpPr>
      <p:grpSpPr>
        <a:xfrm>
          <a:off x="0" y="0"/>
          <a:ext cx="0" cy="0"/>
          <a:chOff x="0" y="0"/>
          <a:chExt cx="0" cy="0"/>
        </a:xfrm>
      </p:grpSpPr>
      <p:sp>
        <p:nvSpPr>
          <p:cNvPr id="180" name="Google Shape;180;p21"/>
          <p:cNvSpPr/>
          <p:nvPr/>
        </p:nvSpPr>
        <p:spPr>
          <a:xfrm>
            <a:off x="0" y="2656374"/>
            <a:ext cx="3929963" cy="2487152"/>
          </a:xfrm>
          <a:custGeom>
            <a:avLst/>
            <a:gdLst/>
            <a:ahLst/>
            <a:cxnLst/>
            <a:rect l="l" t="t" r="r" b="b"/>
            <a:pathLst>
              <a:path w="65606" h="41520" extrusionOk="0">
                <a:moveTo>
                  <a:pt x="3403" y="1"/>
                </a:moveTo>
                <a:cubicBezTo>
                  <a:pt x="1302" y="1"/>
                  <a:pt x="0" y="501"/>
                  <a:pt x="0" y="501"/>
                </a:cubicBezTo>
                <a:lnTo>
                  <a:pt x="0" y="41519"/>
                </a:lnTo>
                <a:lnTo>
                  <a:pt x="65606" y="41519"/>
                </a:lnTo>
                <a:cubicBezTo>
                  <a:pt x="65606" y="41519"/>
                  <a:pt x="61764" y="36094"/>
                  <a:pt x="53544" y="36094"/>
                </a:cubicBezTo>
                <a:cubicBezTo>
                  <a:pt x="52716" y="36094"/>
                  <a:pt x="51844" y="36149"/>
                  <a:pt x="50928" y="36270"/>
                </a:cubicBezTo>
                <a:cubicBezTo>
                  <a:pt x="49598" y="36445"/>
                  <a:pt x="48291" y="36548"/>
                  <a:pt x="47001" y="36548"/>
                </a:cubicBezTo>
                <a:cubicBezTo>
                  <a:pt x="38572" y="36548"/>
                  <a:pt x="30879" y="32171"/>
                  <a:pt x="22233" y="15274"/>
                </a:cubicBezTo>
                <a:cubicBezTo>
                  <a:pt x="15513" y="2141"/>
                  <a:pt x="7749" y="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6184635" y="0"/>
            <a:ext cx="2959360" cy="1238782"/>
          </a:xfrm>
          <a:custGeom>
            <a:avLst/>
            <a:gdLst/>
            <a:ahLst/>
            <a:cxnLst/>
            <a:rect l="l" t="t" r="r" b="b"/>
            <a:pathLst>
              <a:path w="54415" h="22778" extrusionOk="0">
                <a:moveTo>
                  <a:pt x="1" y="1"/>
                </a:moveTo>
                <a:cubicBezTo>
                  <a:pt x="8129" y="521"/>
                  <a:pt x="14031" y="3075"/>
                  <a:pt x="17554" y="8487"/>
                </a:cubicBezTo>
                <a:cubicBezTo>
                  <a:pt x="24665" y="19420"/>
                  <a:pt x="34653" y="22777"/>
                  <a:pt x="42844" y="22777"/>
                </a:cubicBezTo>
                <a:cubicBezTo>
                  <a:pt x="47620" y="22777"/>
                  <a:pt x="51785" y="21636"/>
                  <a:pt x="54415" y="20190"/>
                </a:cubicBezTo>
                <a:lnTo>
                  <a:pt x="544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0" y="0"/>
            <a:ext cx="715089" cy="1043699"/>
          </a:xfrm>
          <a:custGeom>
            <a:avLst/>
            <a:gdLst/>
            <a:ahLst/>
            <a:cxnLst/>
            <a:rect l="l" t="t" r="r" b="b"/>
            <a:pathLst>
              <a:path w="9750" h="14230" extrusionOk="0">
                <a:moveTo>
                  <a:pt x="9514" y="1"/>
                </a:moveTo>
                <a:cubicBezTo>
                  <a:pt x="9495" y="2976"/>
                  <a:pt x="8470" y="5968"/>
                  <a:pt x="6716" y="8381"/>
                </a:cubicBezTo>
                <a:cubicBezTo>
                  <a:pt x="4969" y="10784"/>
                  <a:pt x="2623" y="12629"/>
                  <a:pt x="0" y="13955"/>
                </a:cubicBezTo>
                <a:lnTo>
                  <a:pt x="0" y="14230"/>
                </a:lnTo>
                <a:cubicBezTo>
                  <a:pt x="291" y="14084"/>
                  <a:pt x="580" y="13931"/>
                  <a:pt x="864" y="13771"/>
                </a:cubicBezTo>
                <a:cubicBezTo>
                  <a:pt x="3014" y="12568"/>
                  <a:pt x="4972" y="10986"/>
                  <a:pt x="6505" y="9048"/>
                </a:cubicBezTo>
                <a:cubicBezTo>
                  <a:pt x="8073" y="7064"/>
                  <a:pt x="9154" y="4732"/>
                  <a:pt x="9564" y="2231"/>
                </a:cubicBezTo>
                <a:cubicBezTo>
                  <a:pt x="9684" y="1495"/>
                  <a:pt x="9748" y="749"/>
                  <a:pt x="9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8131929" y="4452349"/>
            <a:ext cx="1008658" cy="691151"/>
          </a:xfrm>
          <a:custGeom>
            <a:avLst/>
            <a:gdLst/>
            <a:ahLst/>
            <a:cxnLst/>
            <a:rect l="l" t="t" r="r" b="b"/>
            <a:pathLst>
              <a:path w="14230" h="9751" extrusionOk="0">
                <a:moveTo>
                  <a:pt x="14230" y="0"/>
                </a:moveTo>
                <a:cubicBezTo>
                  <a:pt x="13482" y="2"/>
                  <a:pt x="12735" y="67"/>
                  <a:pt x="11999" y="186"/>
                </a:cubicBezTo>
                <a:cubicBezTo>
                  <a:pt x="9498" y="596"/>
                  <a:pt x="7166" y="1677"/>
                  <a:pt x="5182" y="3246"/>
                </a:cubicBezTo>
                <a:cubicBezTo>
                  <a:pt x="3244" y="4777"/>
                  <a:pt x="1663" y="6735"/>
                  <a:pt x="458" y="8884"/>
                </a:cubicBezTo>
                <a:cubicBezTo>
                  <a:pt x="299" y="9170"/>
                  <a:pt x="146" y="9458"/>
                  <a:pt x="1" y="9750"/>
                </a:cubicBezTo>
                <a:lnTo>
                  <a:pt x="274" y="9750"/>
                </a:lnTo>
                <a:cubicBezTo>
                  <a:pt x="1601" y="7125"/>
                  <a:pt x="3446" y="4780"/>
                  <a:pt x="5850" y="3034"/>
                </a:cubicBezTo>
                <a:cubicBezTo>
                  <a:pt x="8263" y="1280"/>
                  <a:pt x="11254" y="256"/>
                  <a:pt x="14230" y="236"/>
                </a:cubicBezTo>
                <a:lnTo>
                  <a:pt x="142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185"/>
        <p:cNvGrpSpPr/>
        <p:nvPr/>
      </p:nvGrpSpPr>
      <p:grpSpPr>
        <a:xfrm>
          <a:off x="0" y="0"/>
          <a:ext cx="0" cy="0"/>
          <a:chOff x="0" y="0"/>
          <a:chExt cx="0" cy="0"/>
        </a:xfrm>
      </p:grpSpPr>
      <p:grpSp>
        <p:nvGrpSpPr>
          <p:cNvPr id="186" name="Google Shape;186;p22"/>
          <p:cNvGrpSpPr/>
          <p:nvPr/>
        </p:nvGrpSpPr>
        <p:grpSpPr>
          <a:xfrm flipH="1">
            <a:off x="-2" y="-25"/>
            <a:ext cx="9144005" cy="5143549"/>
            <a:chOff x="0" y="25"/>
            <a:chExt cx="9144005" cy="5143549"/>
          </a:xfrm>
        </p:grpSpPr>
        <p:sp>
          <p:nvSpPr>
            <p:cNvPr id="187" name="Google Shape;187;p22"/>
            <p:cNvSpPr/>
            <p:nvPr/>
          </p:nvSpPr>
          <p:spPr>
            <a:xfrm>
              <a:off x="0" y="2426243"/>
              <a:ext cx="3712582" cy="2717331"/>
            </a:xfrm>
            <a:custGeom>
              <a:avLst/>
              <a:gdLst/>
              <a:ahLst/>
              <a:cxnLst/>
              <a:rect l="l" t="t" r="r" b="b"/>
              <a:pathLst>
                <a:path w="67108" h="49118" extrusionOk="0">
                  <a:moveTo>
                    <a:pt x="8389" y="1"/>
                  </a:moveTo>
                  <a:cubicBezTo>
                    <a:pt x="4054" y="1"/>
                    <a:pt x="0" y="2152"/>
                    <a:pt x="0" y="2152"/>
                  </a:cubicBezTo>
                  <a:lnTo>
                    <a:pt x="0" y="49117"/>
                  </a:lnTo>
                  <a:lnTo>
                    <a:pt x="67108" y="49117"/>
                  </a:lnTo>
                  <a:cubicBezTo>
                    <a:pt x="58580" y="32150"/>
                    <a:pt x="31936" y="35403"/>
                    <a:pt x="20920" y="32057"/>
                  </a:cubicBezTo>
                  <a:cubicBezTo>
                    <a:pt x="9902" y="28710"/>
                    <a:pt x="22099" y="12463"/>
                    <a:pt x="16084" y="3793"/>
                  </a:cubicBezTo>
                  <a:cubicBezTo>
                    <a:pt x="14068" y="886"/>
                    <a:pt x="11170"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490166" y="25"/>
              <a:ext cx="4653839" cy="2546605"/>
            </a:xfrm>
            <a:custGeom>
              <a:avLst/>
              <a:gdLst/>
              <a:ahLst/>
              <a:cxnLst/>
              <a:rect l="l" t="t" r="r" b="b"/>
              <a:pathLst>
                <a:path w="84122" h="46032" extrusionOk="0">
                  <a:moveTo>
                    <a:pt x="0" y="0"/>
                  </a:moveTo>
                  <a:cubicBezTo>
                    <a:pt x="3140" y="4954"/>
                    <a:pt x="13237" y="8242"/>
                    <a:pt x="29765" y="8242"/>
                  </a:cubicBezTo>
                  <a:cubicBezTo>
                    <a:pt x="30380" y="8242"/>
                    <a:pt x="31004" y="8237"/>
                    <a:pt x="31637" y="8228"/>
                  </a:cubicBezTo>
                  <a:cubicBezTo>
                    <a:pt x="31851" y="8225"/>
                    <a:pt x="32062" y="8224"/>
                    <a:pt x="32270" y="8224"/>
                  </a:cubicBezTo>
                  <a:cubicBezTo>
                    <a:pt x="57121" y="8224"/>
                    <a:pt x="46695" y="30052"/>
                    <a:pt x="65108" y="41560"/>
                  </a:cubicBezTo>
                  <a:cubicBezTo>
                    <a:pt x="70037" y="44641"/>
                    <a:pt x="76496" y="46031"/>
                    <a:pt x="81343" y="46031"/>
                  </a:cubicBezTo>
                  <a:cubicBezTo>
                    <a:pt x="82348" y="46031"/>
                    <a:pt x="83283" y="45971"/>
                    <a:pt x="84121" y="45855"/>
                  </a:cubicBezTo>
                  <a:lnTo>
                    <a:pt x="84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6"/>
        <p:cNvGrpSpPr/>
        <p:nvPr/>
      </p:nvGrpSpPr>
      <p:grpSpPr>
        <a:xfrm>
          <a:off x="0" y="0"/>
          <a:ext cx="0" cy="0"/>
          <a:chOff x="0" y="0"/>
          <a:chExt cx="0" cy="0"/>
        </a:xfrm>
      </p:grpSpPr>
      <p:grpSp>
        <p:nvGrpSpPr>
          <p:cNvPr id="17" name="Google Shape;17;p3"/>
          <p:cNvGrpSpPr/>
          <p:nvPr/>
        </p:nvGrpSpPr>
        <p:grpSpPr>
          <a:xfrm>
            <a:off x="0" y="0"/>
            <a:ext cx="9144044" cy="5143500"/>
            <a:chOff x="0" y="0"/>
            <a:chExt cx="9144044" cy="5143500"/>
          </a:xfrm>
        </p:grpSpPr>
        <p:sp>
          <p:nvSpPr>
            <p:cNvPr id="18" name="Google Shape;18;p3"/>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123613" y="2425500"/>
            <a:ext cx="2771700" cy="14613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1123613" y="1196450"/>
            <a:ext cx="27717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5"/>
        <p:cNvGrpSpPr/>
        <p:nvPr/>
      </p:nvGrpSpPr>
      <p:grpSpPr>
        <a:xfrm>
          <a:off x="0" y="0"/>
          <a:ext cx="0" cy="0"/>
          <a:chOff x="0" y="0"/>
          <a:chExt cx="0" cy="0"/>
        </a:xfrm>
      </p:grpSpPr>
      <p:grpSp>
        <p:nvGrpSpPr>
          <p:cNvPr id="26" name="Google Shape;26;p4"/>
          <p:cNvGrpSpPr/>
          <p:nvPr/>
        </p:nvGrpSpPr>
        <p:grpSpPr>
          <a:xfrm>
            <a:off x="0" y="0"/>
            <a:ext cx="9144044" cy="5143500"/>
            <a:chOff x="0" y="0"/>
            <a:chExt cx="9144044" cy="5143500"/>
          </a:xfrm>
        </p:grpSpPr>
        <p:sp>
          <p:nvSpPr>
            <p:cNvPr id="27" name="Google Shape;27;p4"/>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4"/>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3" name="Google Shape;33;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1150" rtl="0">
              <a:lnSpc>
                <a:spcPct val="115000"/>
              </a:lnSpc>
              <a:spcBef>
                <a:spcPts val="0"/>
              </a:spcBef>
              <a:spcAft>
                <a:spcPts val="0"/>
              </a:spcAft>
              <a:buSzPts val="1300"/>
              <a:buChar char="○"/>
              <a:defRPr/>
            </a:lvl2pPr>
            <a:lvl3pPr marL="1371600" lvl="2" indent="-311150" rtl="0">
              <a:lnSpc>
                <a:spcPct val="115000"/>
              </a:lnSpc>
              <a:spcBef>
                <a:spcPts val="0"/>
              </a:spcBef>
              <a:spcAft>
                <a:spcPts val="0"/>
              </a:spcAft>
              <a:buSzPts val="1300"/>
              <a:buChar char="■"/>
              <a:defRPr/>
            </a:lvl3pPr>
            <a:lvl4pPr marL="1828800" lvl="3" indent="-311150" rtl="0">
              <a:lnSpc>
                <a:spcPct val="115000"/>
              </a:lnSpc>
              <a:spcBef>
                <a:spcPts val="0"/>
              </a:spcBef>
              <a:spcAft>
                <a:spcPts val="0"/>
              </a:spcAft>
              <a:buSzPts val="1300"/>
              <a:buChar char="●"/>
              <a:defRPr/>
            </a:lvl4pPr>
            <a:lvl5pPr marL="2286000" lvl="4" indent="-311150" rtl="0">
              <a:lnSpc>
                <a:spcPct val="115000"/>
              </a:lnSpc>
              <a:spcBef>
                <a:spcPts val="0"/>
              </a:spcBef>
              <a:spcAft>
                <a:spcPts val="0"/>
              </a:spcAft>
              <a:buSzPts val="1300"/>
              <a:buChar char="○"/>
              <a:defRPr/>
            </a:lvl5pPr>
            <a:lvl6pPr marL="2743200" lvl="5" indent="-311150" rtl="0">
              <a:lnSpc>
                <a:spcPct val="115000"/>
              </a:lnSpc>
              <a:spcBef>
                <a:spcPts val="0"/>
              </a:spcBef>
              <a:spcAft>
                <a:spcPts val="0"/>
              </a:spcAft>
              <a:buSzPts val="1300"/>
              <a:buChar char="■"/>
              <a:defRPr/>
            </a:lvl6pPr>
            <a:lvl7pPr marL="3200400" lvl="6" indent="-311150" rtl="0">
              <a:lnSpc>
                <a:spcPct val="115000"/>
              </a:lnSpc>
              <a:spcBef>
                <a:spcPts val="0"/>
              </a:spcBef>
              <a:spcAft>
                <a:spcPts val="0"/>
              </a:spcAft>
              <a:buSzPts val="1300"/>
              <a:buChar char="●"/>
              <a:defRPr/>
            </a:lvl7pPr>
            <a:lvl8pPr marL="3657600" lvl="7" indent="-311150" rtl="0">
              <a:lnSpc>
                <a:spcPct val="115000"/>
              </a:lnSpc>
              <a:spcBef>
                <a:spcPts val="0"/>
              </a:spcBef>
              <a:spcAft>
                <a:spcPts val="0"/>
              </a:spcAft>
              <a:buSzPts val="1300"/>
              <a:buChar char="○"/>
              <a:defRPr/>
            </a:lvl8pPr>
            <a:lvl9pPr marL="4114800" lvl="8" indent="-311150" rtl="0">
              <a:lnSpc>
                <a:spcPct val="115000"/>
              </a:lnSpc>
              <a:spcBef>
                <a:spcPts val="0"/>
              </a:spcBef>
              <a:spcAft>
                <a:spcPts val="0"/>
              </a:spcAft>
              <a:buSzPts val="13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34"/>
        <p:cNvGrpSpPr/>
        <p:nvPr/>
      </p:nvGrpSpPr>
      <p:grpSpPr>
        <a:xfrm>
          <a:off x="0" y="0"/>
          <a:ext cx="0" cy="0"/>
          <a:chOff x="0" y="0"/>
          <a:chExt cx="0" cy="0"/>
        </a:xfrm>
      </p:grpSpPr>
      <p:grpSp>
        <p:nvGrpSpPr>
          <p:cNvPr id="35" name="Google Shape;35;p5"/>
          <p:cNvGrpSpPr/>
          <p:nvPr/>
        </p:nvGrpSpPr>
        <p:grpSpPr>
          <a:xfrm>
            <a:off x="0" y="0"/>
            <a:ext cx="9144044" cy="5143500"/>
            <a:chOff x="0" y="0"/>
            <a:chExt cx="9144044" cy="5143500"/>
          </a:xfrm>
        </p:grpSpPr>
        <p:sp>
          <p:nvSpPr>
            <p:cNvPr id="36" name="Google Shape;36;p5"/>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5"/>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1pPr>
            <a:lvl2pPr lvl="1"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2" name="Google Shape;42;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3" name="Google Shape;43;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44" name="Google Shape;44;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45" name="Google Shape;4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46"/>
        <p:cNvGrpSpPr/>
        <p:nvPr/>
      </p:nvGrpSpPr>
      <p:grpSpPr>
        <a:xfrm>
          <a:off x="0" y="0"/>
          <a:ext cx="0" cy="0"/>
          <a:chOff x="0" y="0"/>
          <a:chExt cx="0" cy="0"/>
        </a:xfrm>
      </p:grpSpPr>
      <p:grpSp>
        <p:nvGrpSpPr>
          <p:cNvPr id="47" name="Google Shape;47;p6"/>
          <p:cNvGrpSpPr/>
          <p:nvPr/>
        </p:nvGrpSpPr>
        <p:grpSpPr>
          <a:xfrm flipH="1">
            <a:off x="-22" y="0"/>
            <a:ext cx="9144044" cy="5143500"/>
            <a:chOff x="0" y="0"/>
            <a:chExt cx="9144044" cy="5143500"/>
          </a:xfrm>
        </p:grpSpPr>
        <p:sp>
          <p:nvSpPr>
            <p:cNvPr id="48" name="Google Shape;48;p6"/>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500"/>
              <a:buFont typeface="Poppins Black" panose="00000800000000000000"/>
              <a:buNone/>
              <a:defRPr>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54" name="Google Shape;54;p6"/>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56"/>
        <p:cNvGrpSpPr/>
        <p:nvPr/>
      </p:nvGrpSpPr>
      <p:grpSpPr>
        <a:xfrm>
          <a:off x="0" y="0"/>
          <a:ext cx="0" cy="0"/>
          <a:chOff x="0" y="0"/>
          <a:chExt cx="0" cy="0"/>
        </a:xfrm>
      </p:grpSpPr>
      <p:grpSp>
        <p:nvGrpSpPr>
          <p:cNvPr id="57" name="Google Shape;57;p7"/>
          <p:cNvGrpSpPr/>
          <p:nvPr/>
        </p:nvGrpSpPr>
        <p:grpSpPr>
          <a:xfrm>
            <a:off x="0" y="0"/>
            <a:ext cx="9144044" cy="5143500"/>
            <a:chOff x="0" y="0"/>
            <a:chExt cx="9144044" cy="5143500"/>
          </a:xfrm>
        </p:grpSpPr>
        <p:sp>
          <p:nvSpPr>
            <p:cNvPr id="58" name="Google Shape;58;p7"/>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4" name="Google Shape;64;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1150" rtl="0">
              <a:lnSpc>
                <a:spcPct val="115000"/>
              </a:lnSpc>
              <a:spcBef>
                <a:spcPts val="0"/>
              </a:spcBef>
              <a:spcAft>
                <a:spcPts val="0"/>
              </a:spcAft>
              <a:buSzPts val="1300"/>
              <a:buChar char="○"/>
              <a:defRPr/>
            </a:lvl2pPr>
            <a:lvl3pPr marL="1371600" lvl="2" indent="-311150" rtl="0">
              <a:lnSpc>
                <a:spcPct val="115000"/>
              </a:lnSpc>
              <a:spcBef>
                <a:spcPts val="0"/>
              </a:spcBef>
              <a:spcAft>
                <a:spcPts val="0"/>
              </a:spcAft>
              <a:buSzPts val="1300"/>
              <a:buChar char="■"/>
              <a:defRPr/>
            </a:lvl3pPr>
            <a:lvl4pPr marL="1828800" lvl="3" indent="-311150" rtl="0">
              <a:lnSpc>
                <a:spcPct val="115000"/>
              </a:lnSpc>
              <a:spcBef>
                <a:spcPts val="0"/>
              </a:spcBef>
              <a:spcAft>
                <a:spcPts val="0"/>
              </a:spcAft>
              <a:buSzPts val="1300"/>
              <a:buChar char="●"/>
              <a:defRPr/>
            </a:lvl4pPr>
            <a:lvl5pPr marL="2286000" lvl="4" indent="-311150" rtl="0">
              <a:lnSpc>
                <a:spcPct val="115000"/>
              </a:lnSpc>
              <a:spcBef>
                <a:spcPts val="0"/>
              </a:spcBef>
              <a:spcAft>
                <a:spcPts val="0"/>
              </a:spcAft>
              <a:buSzPts val="1300"/>
              <a:buChar char="○"/>
              <a:defRPr/>
            </a:lvl5pPr>
            <a:lvl6pPr marL="2743200" lvl="5" indent="-311150" rtl="0">
              <a:lnSpc>
                <a:spcPct val="115000"/>
              </a:lnSpc>
              <a:spcBef>
                <a:spcPts val="0"/>
              </a:spcBef>
              <a:spcAft>
                <a:spcPts val="0"/>
              </a:spcAft>
              <a:buSzPts val="1300"/>
              <a:buChar char="■"/>
              <a:defRPr/>
            </a:lvl6pPr>
            <a:lvl7pPr marL="3200400" lvl="6" indent="-311150" rtl="0">
              <a:lnSpc>
                <a:spcPct val="115000"/>
              </a:lnSpc>
              <a:spcBef>
                <a:spcPts val="0"/>
              </a:spcBef>
              <a:spcAft>
                <a:spcPts val="0"/>
              </a:spcAft>
              <a:buSzPts val="1300"/>
              <a:buChar char="●"/>
              <a:defRPr/>
            </a:lvl7pPr>
            <a:lvl8pPr marL="3657600" lvl="7" indent="-311150" rtl="0">
              <a:lnSpc>
                <a:spcPct val="115000"/>
              </a:lnSpc>
              <a:spcBef>
                <a:spcPts val="0"/>
              </a:spcBef>
              <a:spcAft>
                <a:spcPts val="0"/>
              </a:spcAft>
              <a:buSzPts val="1300"/>
              <a:buChar char="○"/>
              <a:defRPr/>
            </a:lvl8pPr>
            <a:lvl9pPr marL="4114800" lvl="8" indent="-311150" rtl="0">
              <a:lnSpc>
                <a:spcPct val="115000"/>
              </a:lnSpc>
              <a:spcBef>
                <a:spcPts val="0"/>
              </a:spcBef>
              <a:spcAft>
                <a:spcPts val="0"/>
              </a:spcAft>
              <a:buSzPts val="13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73"/>
        <p:cNvGrpSpPr/>
        <p:nvPr/>
      </p:nvGrpSpPr>
      <p:grpSpPr>
        <a:xfrm>
          <a:off x="0" y="0"/>
          <a:ext cx="0" cy="0"/>
          <a:chOff x="0" y="0"/>
          <a:chExt cx="0" cy="0"/>
        </a:xfrm>
      </p:grpSpPr>
      <p:grpSp>
        <p:nvGrpSpPr>
          <p:cNvPr id="74" name="Google Shape;74;p9"/>
          <p:cNvGrpSpPr/>
          <p:nvPr/>
        </p:nvGrpSpPr>
        <p:grpSpPr>
          <a:xfrm>
            <a:off x="0" y="0"/>
            <a:ext cx="9144044" cy="5143500"/>
            <a:chOff x="0" y="0"/>
            <a:chExt cx="9144044" cy="5143500"/>
          </a:xfrm>
        </p:grpSpPr>
        <p:sp>
          <p:nvSpPr>
            <p:cNvPr id="75" name="Google Shape;75;p9"/>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3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82"/>
        <p:cNvGrpSpPr/>
        <p:nvPr/>
      </p:nvGrpSpPr>
      <p:grpSpPr>
        <a:xfrm>
          <a:off x="0" y="0"/>
          <a:ext cx="0" cy="0"/>
          <a:chOff x="0" y="0"/>
          <a:chExt cx="0" cy="0"/>
        </a:xfrm>
      </p:grpSpPr>
      <p:grpSp>
        <p:nvGrpSpPr>
          <p:cNvPr id="83" name="Google Shape;83;p10"/>
          <p:cNvGrpSpPr/>
          <p:nvPr/>
        </p:nvGrpSpPr>
        <p:grpSpPr>
          <a:xfrm>
            <a:off x="0" y="0"/>
            <a:ext cx="9144044" cy="5143500"/>
            <a:chOff x="0" y="0"/>
            <a:chExt cx="9144044" cy="5143500"/>
          </a:xfrm>
        </p:grpSpPr>
        <p:sp>
          <p:nvSpPr>
            <p:cNvPr id="84" name="Google Shape;84;p10"/>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90"/>
        <p:cNvGrpSpPr/>
        <p:nvPr/>
      </p:nvGrpSpPr>
      <p:grpSpPr>
        <a:xfrm>
          <a:off x="0" y="0"/>
          <a:ext cx="0" cy="0"/>
          <a:chOff x="0" y="0"/>
          <a:chExt cx="0" cy="0"/>
        </a:xfrm>
      </p:grpSpPr>
      <p:grpSp>
        <p:nvGrpSpPr>
          <p:cNvPr id="91" name="Google Shape;91;p11"/>
          <p:cNvGrpSpPr/>
          <p:nvPr/>
        </p:nvGrpSpPr>
        <p:grpSpPr>
          <a:xfrm>
            <a:off x="0" y="0"/>
            <a:ext cx="9144044" cy="5143500"/>
            <a:chOff x="0" y="0"/>
            <a:chExt cx="9144044" cy="5143500"/>
          </a:xfrm>
        </p:grpSpPr>
        <p:sp>
          <p:nvSpPr>
            <p:cNvPr id="92" name="Google Shape;92;p11"/>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1"/>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107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7" name="Google Shape;7;p1"/>
          <p:cNvSpPr txBox="1">
            <a:spLocks noGrp="1"/>
          </p:cNvSpPr>
          <p:nvPr>
            <p:ph type="body" idx="1"/>
          </p:nvPr>
        </p:nvSpPr>
        <p:spPr>
          <a:xfrm>
            <a:off x="715050" y="1245700"/>
            <a:ext cx="7713900" cy="33627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92" name="Google Shape;192;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datasets/jkraak/bitcoin-price-dataset"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5" name="Google Shape;205;p26"/>
          <p:cNvSpPr txBox="1">
            <a:spLocks noGrp="1"/>
          </p:cNvSpPr>
          <p:nvPr>
            <p:ph type="ctrTitle"/>
          </p:nvPr>
        </p:nvSpPr>
        <p:spPr>
          <a:xfrm>
            <a:off x="477699" y="1435867"/>
            <a:ext cx="4298021" cy="1901835"/>
          </a:xfrm>
          <a:prstGeom prst="rect">
            <a:avLst/>
          </a:prstGeom>
        </p:spPr>
        <p:txBody>
          <a:bodyPr spcFirstLastPara="1" wrap="square" lIns="91425" tIns="91425" rIns="91425" bIns="91425" anchor="t" anchorCtr="0">
            <a:noAutofit/>
          </a:bodyPr>
          <a:lstStyle/>
          <a:p>
            <a:pPr algn="just"/>
            <a:r>
              <a:rPr lang="en-US" sz="2400" dirty="0"/>
              <a:t>Time Series Analysis For Bitcoin Price Prediction Using Prophet</a:t>
            </a:r>
            <a:endParaRPr lang="en-IN" sz="2400" dirty="0"/>
          </a:p>
        </p:txBody>
      </p:sp>
      <p:sp>
        <p:nvSpPr>
          <p:cNvPr id="368" name="Google Shape;368;p26"/>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722" y="1024000"/>
            <a:ext cx="3220278" cy="292608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5"/>
          <p:cNvSpPr txBox="1">
            <a:spLocks noGrp="1"/>
          </p:cNvSpPr>
          <p:nvPr>
            <p:ph type="title"/>
          </p:nvPr>
        </p:nvSpPr>
        <p:spPr>
          <a:xfrm>
            <a:off x="387462" y="1327827"/>
            <a:ext cx="3077981" cy="18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solidFill>
                  <a:schemeClr val="accent4"/>
                </a:solidFill>
              </a:rPr>
              <a:t>Significant</a:t>
            </a:r>
            <a:endParaRPr dirty="0">
              <a:solidFill>
                <a:schemeClr val="accent4"/>
              </a:solidFill>
            </a:endParaRPr>
          </a:p>
        </p:txBody>
      </p:sp>
      <p:sp>
        <p:nvSpPr>
          <p:cNvPr id="1159" name="Google Shape;1159;p35"/>
          <p:cNvSpPr txBox="1">
            <a:spLocks noGrp="1"/>
          </p:cNvSpPr>
          <p:nvPr>
            <p:ph type="body" idx="1"/>
          </p:nvPr>
        </p:nvSpPr>
        <p:spPr>
          <a:xfrm>
            <a:off x="3465443" y="428983"/>
            <a:ext cx="4843670" cy="4073400"/>
          </a:xfrm>
          <a:prstGeom prst="rect">
            <a:avLst/>
          </a:prstGeom>
        </p:spPr>
        <p:txBody>
          <a:bodyPr spcFirstLastPara="1" wrap="square" lIns="91425" tIns="91425" rIns="91425" bIns="91425" anchor="t" anchorCtr="0">
            <a:noAutofit/>
          </a:bodyPr>
          <a:lstStyle/>
          <a:p>
            <a:pPr marL="0" lvl="0" indent="0" algn="just">
              <a:lnSpc>
                <a:spcPct val="150000"/>
              </a:lnSpc>
              <a:buNone/>
            </a:pPr>
            <a:r>
              <a:rPr lang="en-US" sz="1200" b="1" dirty="0" smtClean="0">
                <a:solidFill>
                  <a:schemeClr val="accent4"/>
                </a:solidFill>
                <a:latin typeface="Times New Roman" panose="02020603050405020304" pitchFamily="18" charset="0"/>
                <a:cs typeface="Times New Roman" panose="02020603050405020304" pitchFamily="18" charset="0"/>
              </a:rPr>
              <a:t>1</a:t>
            </a:r>
            <a:r>
              <a:rPr lang="en-US" sz="1200" b="1" dirty="0">
                <a:solidFill>
                  <a:schemeClr val="accent4"/>
                </a:solidFill>
                <a:latin typeface="Times New Roman" panose="02020603050405020304" pitchFamily="18" charset="0"/>
                <a:cs typeface="Times New Roman" panose="02020603050405020304" pitchFamily="18" charset="0"/>
              </a:rPr>
              <a:t>. </a:t>
            </a:r>
            <a:r>
              <a:rPr lang="en-US" sz="1200" b="1" dirty="0" smtClean="0">
                <a:solidFill>
                  <a:schemeClr val="accent4"/>
                </a:solidFill>
                <a:latin typeface="Times New Roman" panose="02020603050405020304" pitchFamily="18" charset="0"/>
                <a:cs typeface="Times New Roman" panose="02020603050405020304" pitchFamily="18" charset="0"/>
              </a:rPr>
              <a:t>Diverse Methodologies: </a:t>
            </a:r>
            <a:r>
              <a:rPr lang="en-US" sz="1200" dirty="0">
                <a:solidFill>
                  <a:schemeClr val="accent4"/>
                </a:solidFill>
                <a:latin typeface="Times New Roman" panose="02020603050405020304" pitchFamily="18" charset="0"/>
                <a:cs typeface="Times New Roman" panose="02020603050405020304" pitchFamily="18" charset="0"/>
              </a:rPr>
              <a:t>The study employs RNN, LSTM, ARIMA, and Prophet to forecast Bitcoin prices, highlighting the range of techniques available for time series analysis</a:t>
            </a:r>
            <a:r>
              <a:rPr lang="en-US" sz="1200" dirty="0" smtClean="0">
                <a:solidFill>
                  <a:schemeClr val="accent4"/>
                </a:solidFill>
                <a:latin typeface="Times New Roman" panose="02020603050405020304" pitchFamily="18" charset="0"/>
                <a:cs typeface="Times New Roman" panose="02020603050405020304" pitchFamily="18" charset="0"/>
              </a:rPr>
              <a:t>.</a:t>
            </a:r>
            <a:endParaRPr lang="en-US" sz="1200" b="1" dirty="0">
              <a:solidFill>
                <a:schemeClr val="accent4"/>
              </a:solidFill>
              <a:latin typeface="Times New Roman" panose="02020603050405020304" pitchFamily="18" charset="0"/>
              <a:cs typeface="Times New Roman" panose="02020603050405020304" pitchFamily="18" charset="0"/>
            </a:endParaRPr>
          </a:p>
          <a:p>
            <a:pPr marL="0" lvl="0" indent="0" algn="just">
              <a:lnSpc>
                <a:spcPct val="150000"/>
              </a:lnSpc>
              <a:buNone/>
            </a:pPr>
            <a:r>
              <a:rPr lang="en-US" sz="1200" b="1" dirty="0">
                <a:solidFill>
                  <a:schemeClr val="accent4"/>
                </a:solidFill>
                <a:latin typeface="Times New Roman" panose="02020603050405020304" pitchFamily="18" charset="0"/>
                <a:cs typeface="Times New Roman" panose="02020603050405020304" pitchFamily="18" charset="0"/>
              </a:rPr>
              <a:t>2. </a:t>
            </a:r>
            <a:r>
              <a:rPr lang="en-US" sz="1200" b="1" dirty="0" smtClean="0">
                <a:solidFill>
                  <a:schemeClr val="accent4"/>
                </a:solidFill>
                <a:latin typeface="Times New Roman" panose="02020603050405020304" pitchFamily="18" charset="0"/>
                <a:cs typeface="Times New Roman" panose="02020603050405020304" pitchFamily="18" charset="0"/>
              </a:rPr>
              <a:t>Volatility Focus: </a:t>
            </a:r>
            <a:r>
              <a:rPr lang="en-US" sz="1200" dirty="0">
                <a:solidFill>
                  <a:schemeClr val="accent4"/>
                </a:solidFill>
                <a:latin typeface="Times New Roman" panose="02020603050405020304" pitchFamily="18" charset="0"/>
                <a:cs typeface="Times New Roman" panose="02020603050405020304" pitchFamily="18" charset="0"/>
              </a:rPr>
              <a:t>It addresses the challenges posed by the inherent volatility of cryptocurrency markets, which is crucial for accurate price prediction</a:t>
            </a:r>
            <a:r>
              <a:rPr lang="en-US" sz="1200" dirty="0" smtClean="0">
                <a:solidFill>
                  <a:schemeClr val="accent4"/>
                </a:solidFill>
                <a:latin typeface="Times New Roman" panose="02020603050405020304" pitchFamily="18" charset="0"/>
                <a:cs typeface="Times New Roman" panose="02020603050405020304" pitchFamily="18" charset="0"/>
              </a:rPr>
              <a:t>.</a:t>
            </a:r>
            <a:endParaRPr lang="en-US" sz="1200" b="1" dirty="0">
              <a:solidFill>
                <a:schemeClr val="accent4"/>
              </a:solidFill>
              <a:latin typeface="Times New Roman" panose="02020603050405020304" pitchFamily="18" charset="0"/>
              <a:cs typeface="Times New Roman" panose="02020603050405020304" pitchFamily="18" charset="0"/>
            </a:endParaRPr>
          </a:p>
          <a:p>
            <a:pPr marL="0" lvl="0" indent="0" algn="just">
              <a:lnSpc>
                <a:spcPct val="150000"/>
              </a:lnSpc>
              <a:buNone/>
            </a:pPr>
            <a:r>
              <a:rPr lang="en-US" sz="1200" b="1" dirty="0">
                <a:solidFill>
                  <a:schemeClr val="accent4"/>
                </a:solidFill>
                <a:latin typeface="Times New Roman" panose="02020603050405020304" pitchFamily="18" charset="0"/>
                <a:cs typeface="Times New Roman" panose="02020603050405020304" pitchFamily="18" charset="0"/>
              </a:rPr>
              <a:t>3. </a:t>
            </a:r>
            <a:r>
              <a:rPr lang="en-US" sz="1200" b="1" dirty="0" smtClean="0">
                <a:solidFill>
                  <a:schemeClr val="accent4"/>
                </a:solidFill>
                <a:latin typeface="Times New Roman" panose="02020603050405020304" pitchFamily="18" charset="0"/>
                <a:cs typeface="Times New Roman" panose="02020603050405020304" pitchFamily="18" charset="0"/>
              </a:rPr>
              <a:t>Dataset Utilization: </a:t>
            </a:r>
            <a:r>
              <a:rPr lang="en-US" sz="1200" dirty="0">
                <a:solidFill>
                  <a:schemeClr val="accent4"/>
                </a:solidFill>
                <a:latin typeface="Times New Roman" panose="02020603050405020304" pitchFamily="18" charset="0"/>
                <a:cs typeface="Times New Roman" panose="02020603050405020304" pitchFamily="18" charset="0"/>
              </a:rPr>
              <a:t>The research utilizes a comprehensive dataset of timestamps and closing prices, ensuring robust model training and evaluation</a:t>
            </a:r>
            <a:r>
              <a:rPr lang="en-US" sz="1200" dirty="0" smtClean="0">
                <a:solidFill>
                  <a:schemeClr val="accent4"/>
                </a:solidFill>
                <a:latin typeface="Times New Roman" panose="02020603050405020304" pitchFamily="18" charset="0"/>
                <a:cs typeface="Times New Roman" panose="02020603050405020304" pitchFamily="18" charset="0"/>
              </a:rPr>
              <a:t>.</a:t>
            </a:r>
            <a:endParaRPr lang="en-US" sz="1200" b="1" dirty="0">
              <a:solidFill>
                <a:schemeClr val="accent4"/>
              </a:solidFill>
              <a:latin typeface="Times New Roman" panose="02020603050405020304" pitchFamily="18" charset="0"/>
              <a:cs typeface="Times New Roman" panose="02020603050405020304" pitchFamily="18" charset="0"/>
            </a:endParaRPr>
          </a:p>
          <a:p>
            <a:pPr marL="0" lvl="0" indent="0" algn="just">
              <a:lnSpc>
                <a:spcPct val="150000"/>
              </a:lnSpc>
              <a:buNone/>
            </a:pPr>
            <a:r>
              <a:rPr lang="en-US" sz="1200" b="1" dirty="0">
                <a:solidFill>
                  <a:schemeClr val="accent4"/>
                </a:solidFill>
                <a:latin typeface="Times New Roman" panose="02020603050405020304" pitchFamily="18" charset="0"/>
                <a:cs typeface="Times New Roman" panose="02020603050405020304" pitchFamily="18" charset="0"/>
              </a:rPr>
              <a:t>4. </a:t>
            </a:r>
            <a:r>
              <a:rPr lang="en-US" sz="1200" b="1" dirty="0" smtClean="0">
                <a:solidFill>
                  <a:schemeClr val="accent4"/>
                </a:solidFill>
                <a:latin typeface="Times New Roman" panose="02020603050405020304" pitchFamily="18" charset="0"/>
                <a:cs typeface="Times New Roman" panose="02020603050405020304" pitchFamily="18" charset="0"/>
              </a:rPr>
              <a:t>Prediction Accuracy: </a:t>
            </a:r>
            <a:r>
              <a:rPr lang="en-US" sz="1200" dirty="0">
                <a:solidFill>
                  <a:schemeClr val="accent4"/>
                </a:solidFill>
                <a:latin typeface="Times New Roman" panose="02020603050405020304" pitchFamily="18" charset="0"/>
                <a:cs typeface="Times New Roman" panose="02020603050405020304" pitchFamily="18" charset="0"/>
              </a:rPr>
              <a:t>The primary objective is to enhance prediction accuracy, which can lead to more informed trading decisions for investors</a:t>
            </a:r>
            <a:r>
              <a:rPr lang="en-US" sz="1200" dirty="0" smtClean="0">
                <a:solidFill>
                  <a:schemeClr val="accent4"/>
                </a:solidFill>
                <a:latin typeface="Times New Roman" panose="02020603050405020304" pitchFamily="18" charset="0"/>
                <a:cs typeface="Times New Roman" panose="02020603050405020304" pitchFamily="18" charset="0"/>
              </a:rPr>
              <a:t>.</a:t>
            </a:r>
            <a:endParaRPr lang="en-US" sz="1200" b="1" dirty="0">
              <a:solidFill>
                <a:schemeClr val="accent4"/>
              </a:solidFill>
              <a:latin typeface="Times New Roman" panose="02020603050405020304" pitchFamily="18" charset="0"/>
              <a:cs typeface="Times New Roman" panose="02020603050405020304" pitchFamily="18" charset="0"/>
            </a:endParaRPr>
          </a:p>
          <a:p>
            <a:pPr marL="0" lvl="0" indent="0" algn="just">
              <a:lnSpc>
                <a:spcPct val="150000"/>
              </a:lnSpc>
              <a:buNone/>
            </a:pPr>
            <a:r>
              <a:rPr lang="en-US" sz="1200" b="1" dirty="0">
                <a:solidFill>
                  <a:schemeClr val="accent4"/>
                </a:solidFill>
                <a:latin typeface="Times New Roman" panose="02020603050405020304" pitchFamily="18" charset="0"/>
                <a:cs typeface="Times New Roman" panose="02020603050405020304" pitchFamily="18" charset="0"/>
              </a:rPr>
              <a:t>5. </a:t>
            </a:r>
            <a:r>
              <a:rPr lang="en-US" sz="1200" b="1" dirty="0" smtClean="0">
                <a:solidFill>
                  <a:schemeClr val="accent4"/>
                </a:solidFill>
                <a:latin typeface="Times New Roman" panose="02020603050405020304" pitchFamily="18" charset="0"/>
                <a:cs typeface="Times New Roman" panose="02020603050405020304" pitchFamily="18" charset="0"/>
              </a:rPr>
              <a:t>Insights </a:t>
            </a:r>
            <a:r>
              <a:rPr lang="en-US" sz="1200" b="1" dirty="0">
                <a:solidFill>
                  <a:schemeClr val="accent4"/>
                </a:solidFill>
                <a:latin typeface="Times New Roman" panose="02020603050405020304" pitchFamily="18" charset="0"/>
                <a:cs typeface="Times New Roman" panose="02020603050405020304" pitchFamily="18" charset="0"/>
              </a:rPr>
              <a:t>for Future </a:t>
            </a:r>
            <a:r>
              <a:rPr lang="en-US" sz="1200" b="1" dirty="0" smtClean="0">
                <a:solidFill>
                  <a:schemeClr val="accent4"/>
                </a:solidFill>
                <a:latin typeface="Times New Roman" panose="02020603050405020304" pitchFamily="18" charset="0"/>
                <a:cs typeface="Times New Roman" panose="02020603050405020304" pitchFamily="18" charset="0"/>
              </a:rPr>
              <a:t>Research: </a:t>
            </a:r>
            <a:r>
              <a:rPr lang="en-US" sz="1200" dirty="0">
                <a:solidFill>
                  <a:schemeClr val="accent4"/>
                </a:solidFill>
                <a:latin typeface="Times New Roman" panose="02020603050405020304" pitchFamily="18" charset="0"/>
                <a:cs typeface="Times New Roman" panose="02020603050405020304" pitchFamily="18" charset="0"/>
              </a:rPr>
              <a:t>Findings will provide insights into the strengths and weaknesses of each predictive model, contributing to ongoing advancements in financial time series analysis.</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161" name="Google Shape;1161;p35"/>
          <p:cNvSpPr/>
          <p:nvPr/>
        </p:nvSpPr>
        <p:spPr>
          <a:xfrm rot="10800000">
            <a:off x="356243" y="3823812"/>
            <a:ext cx="1852533" cy="985288"/>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34"/>
          <p:cNvSpPr txBox="1">
            <a:spLocks noGrp="1"/>
          </p:cNvSpPr>
          <p:nvPr>
            <p:ph type="title"/>
          </p:nvPr>
        </p:nvSpPr>
        <p:spPr>
          <a:xfrm>
            <a:off x="2207757" y="651679"/>
            <a:ext cx="4648968" cy="44958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2400" b="1" dirty="0" smtClean="0">
                <a:latin typeface="Times New Roman" panose="02020603050405020304" pitchFamily="18" charset="0"/>
                <a:cs typeface="Times New Roman" panose="02020603050405020304" pitchFamily="18" charset="0"/>
              </a:rPr>
              <a:t>Proposed System</a:t>
            </a:r>
            <a:endParaRPr sz="2400" b="1" dirty="0">
              <a:latin typeface="Times New Roman" panose="02020603050405020304" pitchFamily="18" charset="0"/>
              <a:cs typeface="Times New Roman" panose="02020603050405020304" pitchFamily="18" charset="0"/>
            </a:endParaRPr>
          </a:p>
        </p:txBody>
      </p:sp>
      <p:sp>
        <p:nvSpPr>
          <p:cNvPr id="1147" name="Google Shape;1147;p34"/>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748747" y="1363413"/>
            <a:ext cx="7680025" cy="2315827"/>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This study proposes a comprehensive system for predicting Bitcoin prices through time series analysis. By implementing various forecasting models—RNN, LSTM, ARIMA, and Facebook's Prophet—we will </a:t>
            </a:r>
            <a:r>
              <a:rPr lang="en-US" dirty="0" err="1">
                <a:latin typeface="Times New Roman" panose="02020603050405020304" pitchFamily="18" charset="0"/>
                <a:cs typeface="Times New Roman" panose="02020603050405020304" pitchFamily="18" charset="0"/>
              </a:rPr>
              <a:t>analyse</a:t>
            </a:r>
            <a:r>
              <a:rPr lang="en-US" dirty="0">
                <a:latin typeface="Times New Roman" panose="02020603050405020304" pitchFamily="18" charset="0"/>
                <a:cs typeface="Times New Roman" panose="02020603050405020304" pitchFamily="18" charset="0"/>
              </a:rPr>
              <a:t> historical price data to assess each model's effectiveness. The system will utilize a </a:t>
            </a:r>
            <a:r>
              <a:rPr lang="en-US" dirty="0" err="1">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dataset containing timestamps and closing prices, allowing us to train and evaluate the performance of the different methodologies. Our approach aims to enhance prediction accuracy amidst Bitcoin's volatility, offering insights into the strengths and limitations of each technique. Ultimately, the system seeks to aid investors in making informed trading decisions within the cryptocurrency market.</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34"/>
          <p:cNvSpPr txBox="1">
            <a:spLocks noGrp="1"/>
          </p:cNvSpPr>
          <p:nvPr>
            <p:ph type="title"/>
          </p:nvPr>
        </p:nvSpPr>
        <p:spPr>
          <a:xfrm>
            <a:off x="2122310" y="483863"/>
            <a:ext cx="4648968" cy="70800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2400" b="1" dirty="0" smtClean="0">
                <a:latin typeface="Times New Roman" panose="02020603050405020304" pitchFamily="18" charset="0"/>
                <a:cs typeface="Times New Roman" panose="02020603050405020304" pitchFamily="18" charset="0"/>
              </a:rPr>
              <a:t>Architecture</a:t>
            </a:r>
            <a:endParaRPr sz="2400" b="1" dirty="0">
              <a:latin typeface="Times New Roman" panose="02020603050405020304" pitchFamily="18" charset="0"/>
              <a:cs typeface="Times New Roman" panose="02020603050405020304" pitchFamily="18" charset="0"/>
            </a:endParaRPr>
          </a:p>
        </p:txBody>
      </p:sp>
      <p:sp>
        <p:nvSpPr>
          <p:cNvPr id="1147" name="Google Shape;1147;p34"/>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C:\Users\0819\AppData\Local\Microsoft\Windows\INetCache\Content.MSO\AD00EE56.t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9550" y="1338469"/>
            <a:ext cx="6184900" cy="310081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32"/>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p>
            <a:pPr>
              <a:lnSpc>
                <a:spcPct val="150000"/>
              </a:lnSpc>
            </a:pPr>
            <a:r>
              <a:rPr lang="en-US" sz="2400" b="1" dirty="0">
                <a:latin typeface="Times New Roman" panose="02020603050405020304" pitchFamily="18" charset="0"/>
                <a:cs typeface="Times New Roman" panose="02020603050405020304" pitchFamily="18" charset="0"/>
              </a:rPr>
              <a:t>Resource Requirements</a:t>
            </a:r>
          </a:p>
        </p:txBody>
      </p:sp>
      <p:sp>
        <p:nvSpPr>
          <p:cNvPr id="866" name="Google Shape;866;p32"/>
          <p:cNvSpPr/>
          <p:nvPr/>
        </p:nvSpPr>
        <p:spPr>
          <a:xfrm>
            <a:off x="3546888" y="14704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4"/>
                </a:solidFill>
                <a:latin typeface="Poppins Black" panose="00000800000000000000"/>
                <a:ea typeface="Poppins Black" panose="00000800000000000000"/>
                <a:cs typeface="Poppins Black" panose="00000800000000000000"/>
                <a:sym typeface="Poppins Black" panose="00000800000000000000"/>
              </a:rPr>
              <a:t>01</a:t>
            </a:r>
            <a:endParaRPr sz="2000">
              <a:solidFill>
                <a:schemeClr val="accent4"/>
              </a:solidFill>
              <a:latin typeface="Poppins Black" panose="00000800000000000000"/>
              <a:ea typeface="Poppins Black" panose="00000800000000000000"/>
              <a:cs typeface="Poppins Black" panose="00000800000000000000"/>
              <a:sym typeface="Poppins Black" panose="00000800000000000000"/>
            </a:endParaRPr>
          </a:p>
        </p:txBody>
      </p:sp>
      <p:sp>
        <p:nvSpPr>
          <p:cNvPr id="867" name="Google Shape;867;p32"/>
          <p:cNvSpPr txBox="1"/>
          <p:nvPr/>
        </p:nvSpPr>
        <p:spPr>
          <a:xfrm>
            <a:off x="4463688" y="1452975"/>
            <a:ext cx="3423600" cy="520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800" dirty="0" smtClean="0">
                <a:solidFill>
                  <a:schemeClr val="dk1"/>
                </a:solidFill>
                <a:latin typeface="Poppins Black" panose="00000800000000000000"/>
                <a:ea typeface="Poppins Black" panose="00000800000000000000"/>
                <a:cs typeface="Poppins Black" panose="00000800000000000000"/>
                <a:sym typeface="Poppins Black" panose="00000800000000000000"/>
              </a:rPr>
              <a:t>Hardware</a:t>
            </a:r>
            <a:endParaRPr sz="1800" dirty="0">
              <a:solidFill>
                <a:schemeClr val="dk1"/>
              </a:solidFill>
              <a:latin typeface="Poppins Black" panose="00000800000000000000"/>
              <a:ea typeface="Poppins Black" panose="00000800000000000000"/>
              <a:cs typeface="Poppins Black" panose="00000800000000000000"/>
              <a:sym typeface="Poppins Black" panose="00000800000000000000"/>
            </a:endParaRPr>
          </a:p>
        </p:txBody>
      </p:sp>
      <p:sp>
        <p:nvSpPr>
          <p:cNvPr id="868" name="Google Shape;868;p32"/>
          <p:cNvSpPr txBox="1"/>
          <p:nvPr/>
        </p:nvSpPr>
        <p:spPr>
          <a:xfrm>
            <a:off x="4463688" y="1821075"/>
            <a:ext cx="3423600" cy="384900"/>
          </a:xfrm>
          <a:prstGeom prst="rect">
            <a:avLst/>
          </a:prstGeom>
          <a:noFill/>
          <a:ln>
            <a:noFill/>
          </a:ln>
        </p:spPr>
        <p:txBody>
          <a:bodyPr spcFirstLastPara="1" wrap="square" lIns="91425" tIns="91425" rIns="91425" bIns="91425" anchor="t" anchorCtr="0">
            <a:noAutofit/>
          </a:bodyPr>
          <a:lstStyle/>
          <a:p>
            <a:pPr lvl="0"/>
            <a:r>
              <a:rPr lang="en-GB" sz="800" b="1"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(Processor: </a:t>
            </a:r>
            <a:r>
              <a:rPr lang="en-US" sz="800" dirty="0" smtClean="0">
                <a:latin typeface="Times New Roman" panose="02020603050405020304" pitchFamily="18" charset="0"/>
                <a:cs typeface="Times New Roman" panose="02020603050405020304" pitchFamily="18" charset="0"/>
              </a:rPr>
              <a:t>I5/Intel Processor, </a:t>
            </a:r>
            <a:r>
              <a:rPr lang="en-IN" sz="800" b="1" dirty="0" smtClean="0">
                <a:latin typeface="Times New Roman" panose="02020603050405020304" pitchFamily="18" charset="0"/>
                <a:cs typeface="Times New Roman" panose="02020603050405020304" pitchFamily="18" charset="0"/>
              </a:rPr>
              <a:t>RAM:</a:t>
            </a:r>
            <a:r>
              <a:rPr lang="en-IN" sz="800" dirty="0" smtClean="0">
                <a:latin typeface="Times New Roman" panose="02020603050405020304" pitchFamily="18" charset="0"/>
                <a:cs typeface="Times New Roman" panose="02020603050405020304" pitchFamily="18" charset="0"/>
              </a:rPr>
              <a:t> </a:t>
            </a:r>
            <a:r>
              <a:rPr lang="en-IN" sz="800" dirty="0">
                <a:latin typeface="Times New Roman" panose="02020603050405020304" pitchFamily="18" charset="0"/>
                <a:cs typeface="Times New Roman" panose="02020603050405020304" pitchFamily="18" charset="0"/>
              </a:rPr>
              <a:t>8GB (</a:t>
            </a:r>
            <a:r>
              <a:rPr lang="en-IN" sz="800" dirty="0" smtClean="0">
                <a:latin typeface="Times New Roman" panose="02020603050405020304" pitchFamily="18" charset="0"/>
                <a:cs typeface="Times New Roman" panose="02020603050405020304" pitchFamily="18" charset="0"/>
              </a:rPr>
              <a:t>min), </a:t>
            </a:r>
            <a:r>
              <a:rPr lang="en-IN" sz="800" b="1" dirty="0" smtClean="0">
                <a:latin typeface="Times New Roman" panose="02020603050405020304" pitchFamily="18" charset="0"/>
                <a:cs typeface="Times New Roman" panose="02020603050405020304" pitchFamily="18" charset="0"/>
              </a:rPr>
              <a:t>Hard Disk: </a:t>
            </a:r>
            <a:r>
              <a:rPr lang="en-IN" sz="800" dirty="0">
                <a:latin typeface="Times New Roman" panose="02020603050405020304" pitchFamily="18" charset="0"/>
                <a:cs typeface="Times New Roman" panose="02020603050405020304" pitchFamily="18" charset="0"/>
              </a:rPr>
              <a:t>128 </a:t>
            </a:r>
            <a:r>
              <a:rPr lang="en-IN" sz="800" dirty="0" smtClean="0">
                <a:latin typeface="Times New Roman" panose="02020603050405020304" pitchFamily="18" charset="0"/>
                <a:cs typeface="Times New Roman" panose="02020603050405020304" pitchFamily="18" charset="0"/>
              </a:rPr>
              <a:t>GB</a:t>
            </a:r>
            <a:r>
              <a:rPr lang="en-IN" sz="800" b="1" dirty="0" smtClean="0">
                <a:latin typeface="Times New Roman" panose="02020603050405020304" pitchFamily="18" charset="0"/>
                <a:cs typeface="Times New Roman" panose="02020603050405020304" pitchFamily="18" charset="0"/>
              </a:rPr>
              <a:t>, Key Board:</a:t>
            </a:r>
            <a:r>
              <a:rPr lang="en-IN" sz="800" dirty="0" smtClean="0">
                <a:latin typeface="Times New Roman" panose="02020603050405020304" pitchFamily="18" charset="0"/>
                <a:cs typeface="Times New Roman" panose="02020603050405020304" pitchFamily="18" charset="0"/>
              </a:rPr>
              <a:t> </a:t>
            </a:r>
            <a:r>
              <a:rPr lang="en-IN" sz="800" dirty="0">
                <a:latin typeface="Times New Roman" panose="02020603050405020304" pitchFamily="18" charset="0"/>
                <a:cs typeface="Times New Roman" panose="02020603050405020304" pitchFamily="18" charset="0"/>
              </a:rPr>
              <a:t>Standard Windows </a:t>
            </a:r>
            <a:r>
              <a:rPr lang="en-IN" sz="800" dirty="0" smtClean="0">
                <a:latin typeface="Times New Roman" panose="02020603050405020304" pitchFamily="18" charset="0"/>
                <a:cs typeface="Times New Roman" panose="02020603050405020304" pitchFamily="18" charset="0"/>
              </a:rPr>
              <a:t>Keyboard, </a:t>
            </a:r>
            <a:r>
              <a:rPr lang="en-IN" sz="800" b="1" dirty="0" smtClean="0">
                <a:latin typeface="Times New Roman" panose="02020603050405020304" pitchFamily="18" charset="0"/>
                <a:cs typeface="Times New Roman" panose="02020603050405020304" pitchFamily="18" charset="0"/>
              </a:rPr>
              <a:t>Mouse:</a:t>
            </a:r>
            <a:r>
              <a:rPr lang="en-IN" sz="800" dirty="0" smtClean="0">
                <a:latin typeface="Times New Roman" panose="02020603050405020304" pitchFamily="18" charset="0"/>
                <a:cs typeface="Times New Roman" panose="02020603050405020304" pitchFamily="18" charset="0"/>
              </a:rPr>
              <a:t> </a:t>
            </a:r>
            <a:r>
              <a:rPr lang="en-IN" sz="800" dirty="0">
                <a:latin typeface="Times New Roman" panose="02020603050405020304" pitchFamily="18" charset="0"/>
                <a:cs typeface="Times New Roman" panose="02020603050405020304" pitchFamily="18" charset="0"/>
              </a:rPr>
              <a:t>Two or Three Button </a:t>
            </a:r>
            <a:r>
              <a:rPr lang="en-IN" sz="800" dirty="0" smtClean="0">
                <a:latin typeface="Times New Roman" panose="02020603050405020304" pitchFamily="18" charset="0"/>
                <a:cs typeface="Times New Roman" panose="02020603050405020304" pitchFamily="18" charset="0"/>
              </a:rPr>
              <a:t>Mouse)</a:t>
            </a:r>
            <a:endParaRPr lang="en-IN" sz="800"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endParaRPr sz="800"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869" name="Google Shape;869;p32"/>
          <p:cNvSpPr txBox="1"/>
          <p:nvPr/>
        </p:nvSpPr>
        <p:spPr>
          <a:xfrm>
            <a:off x="1133061" y="2369225"/>
            <a:ext cx="1570852" cy="88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dirty="0" smtClean="0">
                <a:solidFill>
                  <a:schemeClr val="dk1"/>
                </a:solidFill>
                <a:latin typeface="Poppins Black" panose="00000800000000000000"/>
                <a:ea typeface="Poppins Black" panose="00000800000000000000"/>
                <a:cs typeface="Poppins Black" panose="00000800000000000000"/>
                <a:sym typeface="Poppins Black" panose="00000800000000000000"/>
              </a:rPr>
              <a:t>Resources</a:t>
            </a:r>
            <a:endParaRPr sz="2000" dirty="0">
              <a:solidFill>
                <a:schemeClr val="dk1"/>
              </a:solidFill>
              <a:latin typeface="Poppins Black" panose="00000800000000000000"/>
              <a:ea typeface="Poppins Black" panose="00000800000000000000"/>
              <a:cs typeface="Poppins Black" panose="00000800000000000000"/>
              <a:sym typeface="Poppins Black" panose="00000800000000000000"/>
            </a:endParaRPr>
          </a:p>
        </p:txBody>
      </p:sp>
      <p:sp>
        <p:nvSpPr>
          <p:cNvPr id="870" name="Google Shape;870;p32"/>
          <p:cNvSpPr/>
          <p:nvPr/>
        </p:nvSpPr>
        <p:spPr>
          <a:xfrm>
            <a:off x="3546888" y="242892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4"/>
                </a:solidFill>
                <a:latin typeface="Poppins Black" panose="00000800000000000000"/>
                <a:ea typeface="Poppins Black" panose="00000800000000000000"/>
                <a:cs typeface="Poppins Black" panose="00000800000000000000"/>
                <a:sym typeface="Poppins Black" panose="00000800000000000000"/>
              </a:rPr>
              <a:t>02</a:t>
            </a:r>
            <a:endParaRPr sz="2000">
              <a:solidFill>
                <a:schemeClr val="accent4"/>
              </a:solidFill>
              <a:latin typeface="Poppins Black" panose="00000800000000000000"/>
              <a:ea typeface="Poppins Black" panose="00000800000000000000"/>
              <a:cs typeface="Poppins Black" panose="00000800000000000000"/>
              <a:sym typeface="Poppins Black" panose="00000800000000000000"/>
            </a:endParaRPr>
          </a:p>
        </p:txBody>
      </p:sp>
      <p:sp>
        <p:nvSpPr>
          <p:cNvPr id="871" name="Google Shape;871;p32"/>
          <p:cNvSpPr txBox="1"/>
          <p:nvPr/>
        </p:nvSpPr>
        <p:spPr>
          <a:xfrm>
            <a:off x="4463688" y="2411450"/>
            <a:ext cx="3423600" cy="520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800" dirty="0" smtClean="0">
                <a:solidFill>
                  <a:schemeClr val="dk1"/>
                </a:solidFill>
                <a:latin typeface="Poppins Black" panose="00000800000000000000"/>
                <a:ea typeface="Poppins Black" panose="00000800000000000000"/>
                <a:cs typeface="Poppins Black" panose="00000800000000000000"/>
                <a:sym typeface="Poppins Black" panose="00000800000000000000"/>
              </a:rPr>
              <a:t>Software</a:t>
            </a:r>
            <a:endParaRPr sz="1800" dirty="0">
              <a:solidFill>
                <a:schemeClr val="dk1"/>
              </a:solidFill>
              <a:latin typeface="Poppins Black" panose="00000800000000000000"/>
              <a:ea typeface="Poppins Black" panose="00000800000000000000"/>
              <a:cs typeface="Poppins Black" panose="00000800000000000000"/>
              <a:sym typeface="Poppins Black" panose="00000800000000000000"/>
            </a:endParaRPr>
          </a:p>
        </p:txBody>
      </p:sp>
      <p:sp>
        <p:nvSpPr>
          <p:cNvPr id="872" name="Google Shape;872;p32"/>
          <p:cNvSpPr txBox="1"/>
          <p:nvPr/>
        </p:nvSpPr>
        <p:spPr>
          <a:xfrm>
            <a:off x="4463688" y="2779550"/>
            <a:ext cx="3423600" cy="384900"/>
          </a:xfrm>
          <a:prstGeom prst="rect">
            <a:avLst/>
          </a:prstGeom>
          <a:noFill/>
          <a:ln>
            <a:noFill/>
          </a:ln>
        </p:spPr>
        <p:txBody>
          <a:bodyPr spcFirstLastPara="1" wrap="square" lIns="91425" tIns="91425" rIns="91425" bIns="91425" anchor="t" anchorCtr="0">
            <a:noAutofit/>
          </a:bodyPr>
          <a:lstStyle/>
          <a:p>
            <a:pPr lvl="0"/>
            <a:r>
              <a:rPr lang="en-US" sz="800" dirty="0" smtClean="0">
                <a:latin typeface="Times New Roman" panose="02020603050405020304" pitchFamily="18" charset="0"/>
                <a:cs typeface="Times New Roman" panose="02020603050405020304" pitchFamily="18" charset="0"/>
              </a:rPr>
              <a:t>(</a:t>
            </a:r>
            <a:r>
              <a:rPr lang="en-US" sz="800" b="1" dirty="0" smtClean="0">
                <a:latin typeface="Times New Roman" panose="02020603050405020304" pitchFamily="18" charset="0"/>
                <a:cs typeface="Times New Roman" panose="02020603050405020304" pitchFamily="18" charset="0"/>
              </a:rPr>
              <a:t>Operating System: </a:t>
            </a:r>
            <a:r>
              <a:rPr lang="en-US" sz="800" dirty="0">
                <a:latin typeface="Times New Roman" panose="02020603050405020304" pitchFamily="18" charset="0"/>
                <a:cs typeface="Times New Roman" panose="02020603050405020304" pitchFamily="18" charset="0"/>
              </a:rPr>
              <a:t>Windows </a:t>
            </a:r>
            <a:r>
              <a:rPr lang="en-US" sz="800" dirty="0" smtClean="0">
                <a:latin typeface="Times New Roman" panose="02020603050405020304" pitchFamily="18" charset="0"/>
                <a:cs typeface="Times New Roman" panose="02020603050405020304" pitchFamily="18" charset="0"/>
              </a:rPr>
              <a:t>10, </a:t>
            </a:r>
            <a:r>
              <a:rPr lang="en-US" sz="800" b="1" dirty="0" smtClean="0">
                <a:latin typeface="Times New Roman" panose="02020603050405020304" pitchFamily="18" charset="0"/>
                <a:cs typeface="Times New Roman" panose="02020603050405020304" pitchFamily="18" charset="0"/>
              </a:rPr>
              <a:t>Programming Language: </a:t>
            </a:r>
            <a:r>
              <a:rPr lang="en-US" sz="800" dirty="0">
                <a:latin typeface="Times New Roman" panose="02020603050405020304" pitchFamily="18" charset="0"/>
                <a:cs typeface="Times New Roman" panose="02020603050405020304" pitchFamily="18" charset="0"/>
              </a:rPr>
              <a:t>Python </a:t>
            </a:r>
            <a:r>
              <a:rPr lang="en-US" sz="800" dirty="0" smtClean="0">
                <a:latin typeface="Times New Roman" panose="02020603050405020304" pitchFamily="18" charset="0"/>
                <a:cs typeface="Times New Roman" panose="02020603050405020304" pitchFamily="18" charset="0"/>
              </a:rPr>
              <a:t>3.10.8, </a:t>
            </a:r>
            <a:r>
              <a:rPr lang="en-US" sz="800" b="1" dirty="0" smtClean="0">
                <a:latin typeface="Times New Roman" panose="02020603050405020304" pitchFamily="18" charset="0"/>
                <a:cs typeface="Times New Roman" panose="02020603050405020304" pitchFamily="18" charset="0"/>
              </a:rPr>
              <a:t>IDE: </a:t>
            </a:r>
            <a:r>
              <a:rPr lang="en-US" sz="800" dirty="0" smtClean="0">
                <a:latin typeface="Times New Roman" panose="02020603050405020304" pitchFamily="18" charset="0"/>
                <a:cs typeface="Times New Roman" panose="02020603050405020304" pitchFamily="18" charset="0"/>
              </a:rPr>
              <a:t>VS Code)</a:t>
            </a:r>
            <a:endParaRPr lang="en-IN" sz="800" dirty="0">
              <a:latin typeface="Times New Roman" panose="02020603050405020304" pitchFamily="18" charset="0"/>
              <a:cs typeface="Times New Roman" panose="02020603050405020304" pitchFamily="18" charset="0"/>
            </a:endParaRPr>
          </a:p>
        </p:txBody>
      </p:sp>
      <p:sp>
        <p:nvSpPr>
          <p:cNvPr id="873" name="Google Shape;873;p32"/>
          <p:cNvSpPr/>
          <p:nvPr/>
        </p:nvSpPr>
        <p:spPr>
          <a:xfrm>
            <a:off x="3546888" y="33874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4"/>
                </a:solidFill>
                <a:latin typeface="Poppins Black" panose="00000800000000000000"/>
                <a:ea typeface="Poppins Black" panose="00000800000000000000"/>
                <a:cs typeface="Poppins Black" panose="00000800000000000000"/>
                <a:sym typeface="Poppins Black" panose="00000800000000000000"/>
              </a:rPr>
              <a:t>03</a:t>
            </a:r>
            <a:endParaRPr sz="2000">
              <a:solidFill>
                <a:schemeClr val="accent4"/>
              </a:solidFill>
              <a:latin typeface="Poppins Black" panose="00000800000000000000"/>
              <a:ea typeface="Poppins Black" panose="00000800000000000000"/>
              <a:cs typeface="Poppins Black" panose="00000800000000000000"/>
              <a:sym typeface="Poppins Black" panose="00000800000000000000"/>
            </a:endParaRPr>
          </a:p>
        </p:txBody>
      </p:sp>
      <p:sp>
        <p:nvSpPr>
          <p:cNvPr id="874" name="Google Shape;874;p32"/>
          <p:cNvSpPr txBox="1"/>
          <p:nvPr/>
        </p:nvSpPr>
        <p:spPr>
          <a:xfrm>
            <a:off x="4463688" y="3369925"/>
            <a:ext cx="3423600" cy="520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dirty="0" smtClean="0">
                <a:solidFill>
                  <a:schemeClr val="dk1"/>
                </a:solidFill>
                <a:latin typeface="Poppins Black" panose="00000800000000000000"/>
                <a:ea typeface="Poppins Black" panose="00000800000000000000"/>
                <a:cs typeface="Poppins Black" panose="00000800000000000000"/>
                <a:sym typeface="Poppins Black" panose="00000800000000000000"/>
              </a:rPr>
              <a:t>Packages/Libraries</a:t>
            </a:r>
            <a:endParaRPr sz="1800" dirty="0">
              <a:solidFill>
                <a:schemeClr val="dk1"/>
              </a:solidFill>
              <a:latin typeface="Poppins Black" panose="00000800000000000000"/>
              <a:ea typeface="Poppins Black" panose="00000800000000000000"/>
              <a:cs typeface="Poppins Black" panose="00000800000000000000"/>
              <a:sym typeface="Poppins Black" panose="00000800000000000000"/>
            </a:endParaRPr>
          </a:p>
        </p:txBody>
      </p:sp>
      <p:sp>
        <p:nvSpPr>
          <p:cNvPr id="875" name="Google Shape;875;p32"/>
          <p:cNvSpPr txBox="1"/>
          <p:nvPr/>
        </p:nvSpPr>
        <p:spPr>
          <a:xfrm>
            <a:off x="4463688" y="3750634"/>
            <a:ext cx="3766500" cy="3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a:t>
            </a:r>
            <a:r>
              <a:rPr lang="en-US" sz="800" dirty="0" err="1"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Streamlit</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 </a:t>
            </a:r>
            <a:r>
              <a:rPr lang="en-US" sz="800" dirty="0" err="1">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S</a:t>
            </a:r>
            <a:r>
              <a:rPr lang="en-US" sz="800" dirty="0" err="1"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klearn</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 Transformers, </a:t>
            </a:r>
            <a:r>
              <a:rPr lang="en-US" sz="800" dirty="0" err="1"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Tensorflow</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 Pandas, </a:t>
            </a:r>
            <a:r>
              <a:rPr lang="en-US" sz="800" dirty="0" err="1">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S</a:t>
            </a:r>
            <a:r>
              <a:rPr lang="en-US" sz="800" dirty="0" err="1"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eaborn</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 Speech </a:t>
            </a:r>
            <a:r>
              <a:rPr lang="en-US" sz="800"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R</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ecognition</a:t>
            </a:r>
            <a:endParaRPr sz="800"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cxnSp>
        <p:nvCxnSpPr>
          <p:cNvPr id="878" name="Google Shape;878;p32"/>
          <p:cNvCxnSpPr>
            <a:stCxn id="869" idx="3"/>
            <a:endCxn id="866" idx="2"/>
          </p:cNvCxnSpPr>
          <p:nvPr/>
        </p:nvCxnSpPr>
        <p:spPr>
          <a:xfrm flipV="1">
            <a:off x="2703913" y="1852650"/>
            <a:ext cx="842975" cy="958475"/>
          </a:xfrm>
          <a:prstGeom prst="curvedConnector3">
            <a:avLst>
              <a:gd name="adj1" fmla="val 50000"/>
            </a:avLst>
          </a:prstGeom>
          <a:noFill/>
          <a:ln w="19050" cap="flat" cmpd="sng">
            <a:solidFill>
              <a:schemeClr val="accent4"/>
            </a:solidFill>
            <a:prstDash val="dot"/>
            <a:round/>
            <a:headEnd type="none" w="med" len="med"/>
            <a:tailEnd type="none" w="med" len="med"/>
          </a:ln>
        </p:spPr>
      </p:cxnSp>
      <p:cxnSp>
        <p:nvCxnSpPr>
          <p:cNvPr id="879" name="Google Shape;879;p32"/>
          <p:cNvCxnSpPr>
            <a:stCxn id="869" idx="3"/>
            <a:endCxn id="870" idx="2"/>
          </p:cNvCxnSpPr>
          <p:nvPr/>
        </p:nvCxnSpPr>
        <p:spPr>
          <a:xfrm>
            <a:off x="2703913" y="2811125"/>
            <a:ext cx="842975" cy="12700"/>
          </a:xfrm>
          <a:prstGeom prst="curvedConnector3">
            <a:avLst>
              <a:gd name="adj1" fmla="val 50000"/>
            </a:avLst>
          </a:prstGeom>
          <a:noFill/>
          <a:ln w="19050" cap="flat" cmpd="sng">
            <a:solidFill>
              <a:schemeClr val="accent4"/>
            </a:solidFill>
            <a:prstDash val="dot"/>
            <a:round/>
            <a:headEnd type="none" w="med" len="med"/>
            <a:tailEnd type="none" w="med" len="med"/>
          </a:ln>
        </p:spPr>
      </p:cxnSp>
      <p:cxnSp>
        <p:nvCxnSpPr>
          <p:cNvPr id="880" name="Google Shape;880;p32"/>
          <p:cNvCxnSpPr>
            <a:stCxn id="869" idx="3"/>
            <a:endCxn id="873" idx="2"/>
          </p:cNvCxnSpPr>
          <p:nvPr/>
        </p:nvCxnSpPr>
        <p:spPr>
          <a:xfrm>
            <a:off x="2703913" y="2811125"/>
            <a:ext cx="842975" cy="958475"/>
          </a:xfrm>
          <a:prstGeom prst="curvedConnector3">
            <a:avLst>
              <a:gd name="adj1" fmla="val 50000"/>
            </a:avLst>
          </a:prstGeom>
          <a:noFill/>
          <a:ln w="19050" cap="flat" cmpd="sng">
            <a:solidFill>
              <a:schemeClr val="accent4"/>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0262" y="1053557"/>
            <a:ext cx="6783860" cy="2516073"/>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Use Case Diagram:</a:t>
            </a:r>
          </a:p>
          <a:p>
            <a:pPr lvl="0"/>
            <a:r>
              <a:rPr lang="en-US" sz="1050" b="1" dirty="0"/>
              <a:t>1) </a:t>
            </a:r>
            <a:r>
              <a:rPr lang="en-US" sz="1500" dirty="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a:t>
            </a:r>
          </a:p>
          <a:p>
            <a:pPr lvl="0"/>
            <a:endParaRPr lang="en-IN" sz="1500" dirty="0">
              <a:latin typeface="Times New Roman" panose="02020603050405020304" pitchFamily="18" charset="0"/>
              <a:cs typeface="Times New Roman" panose="02020603050405020304" pitchFamily="18" charset="0"/>
            </a:endParaRPr>
          </a:p>
          <a:p>
            <a:pPr lvl="0"/>
            <a:r>
              <a:rPr lang="en-US" sz="1500" b="1" dirty="0">
                <a:latin typeface="Times New Roman" panose="02020603050405020304" pitchFamily="18" charset="0"/>
                <a:cs typeface="Times New Roman" panose="02020603050405020304" pitchFamily="18" charset="0"/>
              </a:rPr>
              <a:t>2) </a:t>
            </a:r>
            <a:r>
              <a:rPr lang="en-US" sz="1500" dirty="0">
                <a:latin typeface="Times New Roman" panose="02020603050405020304" pitchFamily="18" charset="0"/>
                <a:cs typeface="Times New Roman" panose="02020603050405020304" pitchFamily="18" charset="0"/>
              </a:rPr>
              <a:t>Its purpose is to present a graphical overview of the functionality provided by a system in terms of actors, their goals (represented as use cases), and any dependencies between those use cases. </a:t>
            </a:r>
          </a:p>
          <a:p>
            <a:pPr lvl="0"/>
            <a:endParaRPr lang="en-IN" sz="1500" dirty="0">
              <a:latin typeface="Times New Roman" panose="02020603050405020304" pitchFamily="18" charset="0"/>
              <a:cs typeface="Times New Roman" panose="02020603050405020304" pitchFamily="18" charset="0"/>
            </a:endParaRPr>
          </a:p>
          <a:p>
            <a:pPr lvl="0"/>
            <a:r>
              <a:rPr lang="en-US" sz="1500" b="1" dirty="0">
                <a:latin typeface="Times New Roman" panose="02020603050405020304" pitchFamily="18" charset="0"/>
                <a:cs typeface="Times New Roman" panose="02020603050405020304" pitchFamily="18" charset="0"/>
              </a:rPr>
              <a:t>3) </a:t>
            </a:r>
            <a:r>
              <a:rPr lang="en-US" sz="1500" dirty="0">
                <a:latin typeface="Times New Roman" panose="02020603050405020304" pitchFamily="18" charset="0"/>
                <a:cs typeface="Times New Roman" panose="02020603050405020304" pitchFamily="18" charset="0"/>
              </a:rPr>
              <a:t>The main purpose of a use case diagram is to show what system functions are performed for which actor. Roles of the actors in the system can be depicted.</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6134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060057" y="0"/>
            <a:ext cx="6447501" cy="69815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2700" b="1" dirty="0">
                <a:solidFill>
                  <a:schemeClr val="accent4"/>
                </a:solidFill>
                <a:latin typeface="Times New Roman" panose="02020603050405020304" pitchFamily="18" charset="0"/>
                <a:cs typeface="Times New Roman" panose="02020603050405020304" pitchFamily="18" charset="0"/>
              </a:rPr>
              <a:t>UML DIAGRAMS</a:t>
            </a:r>
          </a:p>
        </p:txBody>
      </p:sp>
      <p:sp>
        <p:nvSpPr>
          <p:cNvPr id="2" name="Text Box 1"/>
          <p:cNvSpPr txBox="1"/>
          <p:nvPr/>
        </p:nvSpPr>
        <p:spPr>
          <a:xfrm>
            <a:off x="3331845" y="4665942"/>
            <a:ext cx="2480310" cy="253916"/>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Figure: Use Case Diagram</a:t>
            </a:r>
          </a:p>
        </p:txBody>
      </p:sp>
      <p:pic>
        <p:nvPicPr>
          <p:cNvPr id="6" name="Picture 5" descr="C:\Users\0819\AppData\Local\Microsoft\Windows\INetCache\Content.MSO\47D76602.tmp"/>
          <p:cNvPicPr/>
          <p:nvPr/>
        </p:nvPicPr>
        <p:blipFill>
          <a:blip r:embed="rId2">
            <a:extLst>
              <a:ext uri="{28A0092B-C50C-407E-A947-70E740481C1C}">
                <a14:useLocalDpi xmlns:a14="http://schemas.microsoft.com/office/drawing/2010/main" val="0"/>
              </a:ext>
            </a:extLst>
          </a:blip>
          <a:srcRect/>
          <a:stretch>
            <a:fillRect/>
          </a:stretch>
        </p:blipFill>
        <p:spPr bwMode="auto">
          <a:xfrm>
            <a:off x="1612141" y="698159"/>
            <a:ext cx="5654675" cy="3887094"/>
          </a:xfrm>
          <a:prstGeom prst="rect">
            <a:avLst/>
          </a:prstGeom>
          <a:noFill/>
          <a:ln>
            <a:noFill/>
          </a:ln>
        </p:spPr>
      </p:pic>
    </p:spTree>
    <p:extLst>
      <p:ext uri="{BB962C8B-B14F-4D97-AF65-F5344CB8AC3E}">
        <p14:creationId xmlns:p14="http://schemas.microsoft.com/office/powerpoint/2010/main" val="30094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197" y="250190"/>
            <a:ext cx="3768700" cy="3208571"/>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Class Diagram:</a:t>
            </a:r>
          </a:p>
          <a:p>
            <a:pPr algn="just">
              <a:lnSpc>
                <a:spcPct val="150000"/>
              </a:lnSpc>
            </a:pPr>
            <a:r>
              <a:rPr lang="en-US" sz="1500" dirty="0">
                <a:latin typeface="Times New Roman" panose="02020603050405020304" pitchFamily="18" charset="0"/>
                <a:cs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endParaRPr lang="en-IN" sz="1500" dirty="0">
              <a:latin typeface="Times New Roman" panose="02020603050405020304" pitchFamily="18" charset="0"/>
              <a:cs typeface="Times New Roman" panose="02020603050405020304" pitchFamily="18" charset="0"/>
            </a:endParaRPr>
          </a:p>
        </p:txBody>
      </p:sp>
      <p:pic>
        <p:nvPicPr>
          <p:cNvPr id="6" name="Picture 5" descr="C:\Users\0819\AppData\Local\Microsoft\Windows\INetCache\Content.MSO\54647560.tmp"/>
          <p:cNvPicPr/>
          <p:nvPr/>
        </p:nvPicPr>
        <p:blipFill>
          <a:blip r:embed="rId2">
            <a:extLst>
              <a:ext uri="{28A0092B-C50C-407E-A947-70E740481C1C}">
                <a14:useLocalDpi xmlns:a14="http://schemas.microsoft.com/office/drawing/2010/main" val="0"/>
              </a:ext>
            </a:extLst>
          </a:blip>
          <a:srcRect/>
          <a:stretch>
            <a:fillRect/>
          </a:stretch>
        </p:blipFill>
        <p:spPr bwMode="auto">
          <a:xfrm>
            <a:off x="4035288" y="250190"/>
            <a:ext cx="5035826" cy="4633236"/>
          </a:xfrm>
          <a:prstGeom prst="rect">
            <a:avLst/>
          </a:prstGeom>
          <a:noFill/>
          <a:ln>
            <a:noFill/>
          </a:ln>
        </p:spPr>
      </p:pic>
    </p:spTree>
    <p:extLst>
      <p:ext uri="{BB962C8B-B14F-4D97-AF65-F5344CB8AC3E}">
        <p14:creationId xmlns:p14="http://schemas.microsoft.com/office/powerpoint/2010/main" val="695311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44" y="626503"/>
            <a:ext cx="3725890" cy="355481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Sequence Diagram:</a:t>
            </a:r>
            <a:endParaRPr lang="en-US" sz="1500" dirty="0">
              <a:latin typeface="Times New Roman" panose="02020603050405020304" pitchFamily="18" charset="0"/>
              <a:cs typeface="Times New Roman" panose="02020603050405020304" pitchFamily="18" charset="0"/>
            </a:endParaRPr>
          </a:p>
          <a:p>
            <a:pPr lvl="0" algn="just">
              <a:lnSpc>
                <a:spcPct val="150000"/>
              </a:lnSpc>
            </a:pPr>
            <a:r>
              <a:rPr lang="en-US" sz="1500" dirty="0">
                <a:latin typeface="Times New Roman" panose="02020603050405020304" pitchFamily="18" charset="0"/>
                <a:cs typeface="Times New Roman" panose="02020603050405020304" pitchFamily="18" charset="0"/>
              </a:rPr>
              <a:t>A sequence diagram in Unified Modeling Language (UML) is a kind of interaction diagram that shows how processes operate with one another and in what order. </a:t>
            </a:r>
            <a:endParaRPr lang="en-IN" sz="1500" dirty="0">
              <a:latin typeface="Times New Roman" panose="02020603050405020304" pitchFamily="18" charset="0"/>
              <a:cs typeface="Times New Roman" panose="02020603050405020304" pitchFamily="18" charset="0"/>
            </a:endParaRPr>
          </a:p>
          <a:p>
            <a:pPr lvl="0" algn="just">
              <a:lnSpc>
                <a:spcPct val="150000"/>
              </a:lnSpc>
            </a:pPr>
            <a:r>
              <a:rPr lang="en-US" sz="1500" dirty="0">
                <a:latin typeface="Times New Roman" panose="02020603050405020304" pitchFamily="18" charset="0"/>
                <a:cs typeface="Times New Roman" panose="02020603050405020304" pitchFamily="18" charset="0"/>
              </a:rPr>
              <a:t>It is a construct of a Message Sequence Chart. Sequence diagrams are sometimes called event diagrams, event scenarios, and timing diagrams</a:t>
            </a:r>
            <a:endParaRPr lang="en-IN" sz="1500" dirty="0">
              <a:latin typeface="Times New Roman" panose="02020603050405020304" pitchFamily="18" charset="0"/>
              <a:cs typeface="Times New Roman" panose="02020603050405020304" pitchFamily="18" charset="0"/>
            </a:endParaRPr>
          </a:p>
          <a:p>
            <a:pPr lvl="0" algn="just">
              <a:lnSpc>
                <a:spcPct val="150000"/>
              </a:lnSpc>
            </a:pPr>
            <a:endParaRPr lang="en-US" sz="15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A15AF60-62C0-F579-BB7F-3EDB03A11641}"/>
              </a:ext>
            </a:extLst>
          </p:cNvPr>
          <p:cNvSpPr txBox="1"/>
          <p:nvPr/>
        </p:nvSpPr>
        <p:spPr>
          <a:xfrm>
            <a:off x="5373327" y="4494795"/>
            <a:ext cx="2542736" cy="300082"/>
          </a:xfrm>
          <a:prstGeom prst="rect">
            <a:avLst/>
          </a:prstGeom>
          <a:noFill/>
        </p:spPr>
        <p:txBody>
          <a:bodyPr wrap="square">
            <a:spAutoFit/>
          </a:bodyPr>
          <a:lstStyle/>
          <a:p>
            <a:pPr algn="ctr"/>
            <a:r>
              <a:rPr lang="en-US" sz="1350" b="1" dirty="0">
                <a:latin typeface="Times New Roman" panose="02020603050405020304" pitchFamily="18" charset="0"/>
                <a:cs typeface="Times New Roman" panose="02020603050405020304" pitchFamily="18" charset="0"/>
              </a:rPr>
              <a:t>Figure: Sequence diagram</a:t>
            </a:r>
          </a:p>
        </p:txBody>
      </p:sp>
      <p:pic>
        <p:nvPicPr>
          <p:cNvPr id="6" name="Picture 5" descr="C:\Users\0819\AppData\Local\Microsoft\Windows\INetCache\Content.MSO\1D99626E.tmp"/>
          <p:cNvPicPr/>
          <p:nvPr/>
        </p:nvPicPr>
        <p:blipFill>
          <a:blip r:embed="rId2">
            <a:extLst>
              <a:ext uri="{28A0092B-C50C-407E-A947-70E740481C1C}">
                <a14:useLocalDpi xmlns:a14="http://schemas.microsoft.com/office/drawing/2010/main" val="0"/>
              </a:ext>
            </a:extLst>
          </a:blip>
          <a:srcRect/>
          <a:stretch>
            <a:fillRect/>
          </a:stretch>
        </p:blipFill>
        <p:spPr bwMode="auto">
          <a:xfrm>
            <a:off x="4022134" y="373227"/>
            <a:ext cx="4896579" cy="3960234"/>
          </a:xfrm>
          <a:prstGeom prst="rect">
            <a:avLst/>
          </a:prstGeom>
          <a:noFill/>
          <a:ln>
            <a:noFill/>
          </a:ln>
        </p:spPr>
      </p:pic>
    </p:spTree>
    <p:extLst>
      <p:ext uri="{BB962C8B-B14F-4D97-AF65-F5344CB8AC3E}">
        <p14:creationId xmlns:p14="http://schemas.microsoft.com/office/powerpoint/2010/main" val="1908734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538" y="353656"/>
            <a:ext cx="4123097" cy="4247317"/>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Collaboration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IN"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DD7DA89-E7A1-5B48-DF8F-D378BF65F762}"/>
              </a:ext>
            </a:extLst>
          </p:cNvPr>
          <p:cNvSpPr txBox="1"/>
          <p:nvPr/>
        </p:nvSpPr>
        <p:spPr>
          <a:xfrm>
            <a:off x="4661166" y="4683814"/>
            <a:ext cx="4579034" cy="300082"/>
          </a:xfrm>
          <a:prstGeom prst="rect">
            <a:avLst/>
          </a:prstGeom>
          <a:noFill/>
        </p:spPr>
        <p:txBody>
          <a:bodyPr wrap="square">
            <a:spAutoFit/>
          </a:bodyPr>
          <a:lstStyle/>
          <a:p>
            <a:pPr algn="ctr"/>
            <a:r>
              <a:rPr lang="en-US" sz="1350" b="1" dirty="0">
                <a:latin typeface="Times New Roman" panose="02020603050405020304" pitchFamily="18" charset="0"/>
                <a:cs typeface="Times New Roman" panose="02020603050405020304" pitchFamily="18" charset="0"/>
              </a:rPr>
              <a:t>Figure: Collaboration diagram</a:t>
            </a:r>
          </a:p>
        </p:txBody>
      </p:sp>
      <p:pic>
        <p:nvPicPr>
          <p:cNvPr id="7" name="Picture 6" descr="C:\Users\0819\AppData\Local\Microsoft\Windows\INetCache\Content.MSO\13CAE8AC.tmp"/>
          <p:cNvPicPr/>
          <p:nvPr/>
        </p:nvPicPr>
        <p:blipFill>
          <a:blip r:embed="rId2">
            <a:extLst>
              <a:ext uri="{28A0092B-C50C-407E-A947-70E740481C1C}">
                <a14:useLocalDpi xmlns:a14="http://schemas.microsoft.com/office/drawing/2010/main" val="0"/>
              </a:ext>
            </a:extLst>
          </a:blip>
          <a:srcRect/>
          <a:stretch>
            <a:fillRect/>
          </a:stretch>
        </p:blipFill>
        <p:spPr bwMode="auto">
          <a:xfrm>
            <a:off x="4346653" y="160432"/>
            <a:ext cx="4678078" cy="4440541"/>
          </a:xfrm>
          <a:prstGeom prst="rect">
            <a:avLst/>
          </a:prstGeom>
          <a:noFill/>
          <a:ln>
            <a:noFill/>
          </a:ln>
        </p:spPr>
      </p:pic>
    </p:spTree>
    <p:extLst>
      <p:ext uri="{BB962C8B-B14F-4D97-AF65-F5344CB8AC3E}">
        <p14:creationId xmlns:p14="http://schemas.microsoft.com/office/powerpoint/2010/main" val="6671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093" y="114660"/>
            <a:ext cx="6783860" cy="1823576"/>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Deployment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endParaRPr lang="en-IN"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FB7D19A-C0A4-676F-5F87-D3DB6BCFBCD6}"/>
              </a:ext>
            </a:extLst>
          </p:cNvPr>
          <p:cNvSpPr txBox="1"/>
          <p:nvPr/>
        </p:nvSpPr>
        <p:spPr>
          <a:xfrm>
            <a:off x="2141806" y="4255980"/>
            <a:ext cx="4579034" cy="300082"/>
          </a:xfrm>
          <a:prstGeom prst="rect">
            <a:avLst/>
          </a:prstGeom>
          <a:noFill/>
        </p:spPr>
        <p:txBody>
          <a:bodyPr wrap="square">
            <a:spAutoFit/>
          </a:bodyPr>
          <a:lstStyle/>
          <a:p>
            <a:pPr algn="ctr"/>
            <a:r>
              <a:rPr lang="en-US" sz="1350" b="1" dirty="0">
                <a:latin typeface="Times New Roman" panose="02020603050405020304" pitchFamily="18" charset="0"/>
                <a:cs typeface="Times New Roman" panose="02020603050405020304" pitchFamily="18" charset="0"/>
              </a:rPr>
              <a:t>Figure: Deployment diagram</a:t>
            </a:r>
          </a:p>
        </p:txBody>
      </p:sp>
      <p:pic>
        <p:nvPicPr>
          <p:cNvPr id="5" name="Picture 4"/>
          <p:cNvPicPr/>
          <p:nvPr/>
        </p:nvPicPr>
        <p:blipFill>
          <a:blip r:embed="rId2"/>
          <a:stretch>
            <a:fillRect/>
          </a:stretch>
        </p:blipFill>
        <p:spPr>
          <a:xfrm>
            <a:off x="3235325" y="2794000"/>
            <a:ext cx="2724150" cy="800100"/>
          </a:xfrm>
          <a:prstGeom prst="rect">
            <a:avLst/>
          </a:prstGeom>
        </p:spPr>
      </p:pic>
    </p:spTree>
    <p:extLst>
      <p:ext uri="{BB962C8B-B14F-4D97-AF65-F5344CB8AC3E}">
        <p14:creationId xmlns:p14="http://schemas.microsoft.com/office/powerpoint/2010/main" val="70972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9" name="Google Shape;379;p27"/>
          <p:cNvSpPr txBox="1">
            <a:spLocks noGrp="1"/>
          </p:cNvSpPr>
          <p:nvPr>
            <p:ph type="title" idx="2"/>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t>Contents of the presentation</a:t>
            </a:r>
            <a:endParaRPr sz="2400" dirty="0"/>
          </a:p>
        </p:txBody>
      </p:sp>
      <p:sp>
        <p:nvSpPr>
          <p:cNvPr id="385" name="Google Shape;385;p27"/>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p:cNvSpPr txBox="1"/>
          <p:nvPr/>
        </p:nvSpPr>
        <p:spPr>
          <a:xfrm>
            <a:off x="1645585" y="1245700"/>
            <a:ext cx="2544418" cy="397031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Project Description</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Problem Statement</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Objective</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Scope</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Literature Survey</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Significant</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Proposed System</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Architecture</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UML</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Resource Requirements</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Research Gap analysis</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Implementation</a:t>
            </a:r>
          </a:p>
          <a:p>
            <a:pPr marL="342900" indent="-342900" algn="just">
              <a:lnSpc>
                <a:spcPct val="150000"/>
              </a:lnSpc>
              <a:buFont typeface="Wingdings" panose="05000000000000000000" pitchFamily="2" charset="2"/>
              <a:buChar char="ü"/>
            </a:pPr>
            <a:endParaRPr lang="en-US" sz="1200"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IN" sz="12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4138061" y="1245700"/>
            <a:ext cx="3728172" cy="341632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Implementation</a:t>
            </a:r>
          </a:p>
          <a:p>
            <a:pPr lvl="7" algn="just">
              <a:lnSpc>
                <a:spcPct val="150000"/>
              </a:lnSpc>
            </a:pPr>
            <a:r>
              <a:rPr lang="en-US" sz="1200" dirty="0" smtClean="0">
                <a:latin typeface="Times New Roman" panose="02020603050405020304" pitchFamily="18" charset="0"/>
                <a:cs typeface="Times New Roman" panose="02020603050405020304" pitchFamily="18" charset="0"/>
              </a:rPr>
              <a:t>	1. Data Description</a:t>
            </a:r>
          </a:p>
          <a:p>
            <a:pPr lvl="5" algn="just">
              <a:lnSpc>
                <a:spcPct val="150000"/>
              </a:lnSpc>
            </a:pPr>
            <a:r>
              <a:rPr lang="en-US" sz="1200" dirty="0" smtClean="0">
                <a:latin typeface="Times New Roman" panose="02020603050405020304" pitchFamily="18" charset="0"/>
                <a:cs typeface="Times New Roman" panose="02020603050405020304" pitchFamily="18" charset="0"/>
              </a:rPr>
              <a:t>	2. EDA Explanation</a:t>
            </a:r>
          </a:p>
          <a:p>
            <a:pPr lvl="5" algn="just">
              <a:lnSpc>
                <a:spcPct val="150000"/>
              </a:lnSpc>
            </a:pPr>
            <a:r>
              <a:rPr lang="en-US" sz="1200" dirty="0" smtClean="0">
                <a:latin typeface="Times New Roman" panose="02020603050405020304" pitchFamily="18" charset="0"/>
                <a:cs typeface="Times New Roman" panose="02020603050405020304" pitchFamily="18" charset="0"/>
              </a:rPr>
              <a:t>	3. Preprocessing steps</a:t>
            </a:r>
          </a:p>
          <a:p>
            <a:pPr marL="342900" lvl="1"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Model Implementation</a:t>
            </a:r>
          </a:p>
          <a:p>
            <a:pPr algn="just">
              <a:lnSpc>
                <a:spcPct val="150000"/>
              </a:lnSpc>
            </a:pPr>
            <a:r>
              <a:rPr lang="en-US" sz="1200" dirty="0" smtClean="0">
                <a:latin typeface="Times New Roman" panose="02020603050405020304" pitchFamily="18" charset="0"/>
                <a:cs typeface="Times New Roman" panose="02020603050405020304" pitchFamily="18" charset="0"/>
              </a:rPr>
              <a:t>	1. Algorithm Definition</a:t>
            </a:r>
          </a:p>
          <a:p>
            <a:pPr algn="just">
              <a:lnSpc>
                <a:spcPct val="150000"/>
              </a:lnSpc>
            </a:pP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2. working Process</a:t>
            </a:r>
          </a:p>
          <a:p>
            <a:pPr algn="just">
              <a:lnSpc>
                <a:spcPct val="150000"/>
              </a:lnSpc>
            </a:pPr>
            <a:r>
              <a:rPr lang="en-US" sz="1200" dirty="0" smtClean="0">
                <a:latin typeface="Times New Roman" panose="02020603050405020304" pitchFamily="18" charset="0"/>
                <a:cs typeface="Times New Roman" panose="02020603050405020304" pitchFamily="18" charset="0"/>
              </a:rPr>
              <a:t>	3. Results from Algorithm</a:t>
            </a:r>
          </a:p>
          <a:p>
            <a:pPr marL="342900" lvl="1"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Performance comparison</a:t>
            </a:r>
          </a:p>
          <a:p>
            <a:pPr marL="342900" lvl="1"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Output Screen</a:t>
            </a:r>
          </a:p>
          <a:p>
            <a:pPr marL="342900" lvl="1"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Future Scope</a:t>
            </a:r>
          </a:p>
          <a:p>
            <a:pPr marL="342900" lvl="1"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Conclusion</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481" y="240031"/>
            <a:ext cx="3958112" cy="355481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Activity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endParaRPr lang="en-IN" sz="15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254026" y="4544536"/>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Activity diagram</a:t>
            </a:r>
          </a:p>
        </p:txBody>
      </p:sp>
      <p:pic>
        <p:nvPicPr>
          <p:cNvPr id="5" name="Picture 4" descr="C:\Users\0819\AppData\Local\Microsoft\Windows\INetCache\Content.MSO\564ACF9A.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5355" y="240031"/>
            <a:ext cx="3951445" cy="4199447"/>
          </a:xfrm>
          <a:prstGeom prst="rect">
            <a:avLst/>
          </a:prstGeom>
          <a:noFill/>
          <a:ln>
            <a:noFill/>
          </a:ln>
        </p:spPr>
      </p:pic>
    </p:spTree>
    <p:extLst>
      <p:ext uri="{BB962C8B-B14F-4D97-AF65-F5344CB8AC3E}">
        <p14:creationId xmlns:p14="http://schemas.microsoft.com/office/powerpoint/2010/main" val="145032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3848" y="314372"/>
            <a:ext cx="6783860" cy="1823576"/>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Component Diagram</a:t>
            </a:r>
            <a:r>
              <a:rPr lang="en-US" sz="1500" dirty="0">
                <a:latin typeface="Times New Roman" panose="02020603050405020304" pitchFamily="18" charset="0"/>
                <a:cs typeface="Times New Roman" panose="02020603050405020304" pitchFamily="18" charset="0"/>
              </a:rPr>
              <a:t>:</a:t>
            </a:r>
          </a:p>
          <a:p>
            <a:pPr algn="just">
              <a:lnSpc>
                <a:spcPct val="150000"/>
              </a:lnSpc>
            </a:pPr>
            <a:r>
              <a:rPr lang="en-US" sz="15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US" sz="1500" b="1" dirty="0">
                <a:latin typeface="Times New Roman" panose="02020603050405020304" pitchFamily="18" charset="0"/>
                <a:cs typeface="Times New Roman" panose="02020603050405020304" pitchFamily="18" charset="0"/>
              </a:rPr>
              <a:t>c</a:t>
            </a:r>
            <a:r>
              <a:rPr lang="en-US" sz="15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 is covered by planned development.</a:t>
            </a:r>
            <a:endParaRPr lang="en-IN" sz="15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B21F7E2-B805-2E93-83E8-18D234DEBB88}"/>
              </a:ext>
            </a:extLst>
          </p:cNvPr>
          <p:cNvSpPr txBox="1"/>
          <p:nvPr/>
        </p:nvSpPr>
        <p:spPr>
          <a:xfrm>
            <a:off x="3043232" y="4515370"/>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Component diagram</a:t>
            </a:r>
          </a:p>
        </p:txBody>
      </p:sp>
      <p:pic>
        <p:nvPicPr>
          <p:cNvPr id="5" name="Picture 4"/>
          <p:cNvPicPr/>
          <p:nvPr/>
        </p:nvPicPr>
        <p:blipFill>
          <a:blip r:embed="rId2"/>
          <a:stretch>
            <a:fillRect/>
          </a:stretch>
        </p:blipFill>
        <p:spPr>
          <a:xfrm>
            <a:off x="2413000" y="2793259"/>
            <a:ext cx="3771900" cy="1066800"/>
          </a:xfrm>
          <a:prstGeom prst="rect">
            <a:avLst/>
          </a:prstGeom>
        </p:spPr>
      </p:pic>
    </p:spTree>
    <p:extLst>
      <p:ext uri="{BB962C8B-B14F-4D97-AF65-F5344CB8AC3E}">
        <p14:creationId xmlns:p14="http://schemas.microsoft.com/office/powerpoint/2010/main" val="1865783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155398" y="404489"/>
            <a:ext cx="6447501" cy="69815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2700" b="1" dirty="0">
                <a:solidFill>
                  <a:schemeClr val="accent4"/>
                </a:solidFill>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587829" y="1102648"/>
            <a:ext cx="7916092" cy="355481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ER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 </a:t>
            </a:r>
            <a:endParaRPr lang="en-IN" sz="105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8704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95745" y="4324160"/>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ER diagram</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682750" y="1154747"/>
            <a:ext cx="5943600" cy="2604453"/>
          </a:xfrm>
          <a:prstGeom prst="rect">
            <a:avLst/>
          </a:prstGeom>
          <a:noFill/>
          <a:ln>
            <a:noFill/>
          </a:ln>
        </p:spPr>
      </p:pic>
    </p:spTree>
    <p:extLst>
      <p:ext uri="{BB962C8B-B14F-4D97-AF65-F5344CB8AC3E}">
        <p14:creationId xmlns:p14="http://schemas.microsoft.com/office/powerpoint/2010/main" val="3600468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255" y="97054"/>
            <a:ext cx="7302843" cy="2862322"/>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DFD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IN" sz="15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17FD6E9-8683-C1CE-AA62-666464DDB78D}"/>
              </a:ext>
            </a:extLst>
          </p:cNvPr>
          <p:cNvPicPr>
            <a:picLocks noChangeAspect="1"/>
          </p:cNvPicPr>
          <p:nvPr/>
        </p:nvPicPr>
        <p:blipFill rotWithShape="1">
          <a:blip r:embed="rId2"/>
          <a:srcRect l="7099" t="18117" r="9397" b="15284"/>
          <a:stretch/>
        </p:blipFill>
        <p:spPr>
          <a:xfrm>
            <a:off x="2584939" y="2936293"/>
            <a:ext cx="4209757" cy="1632191"/>
          </a:xfrm>
          <a:prstGeom prst="rect">
            <a:avLst/>
          </a:prstGeom>
        </p:spPr>
      </p:pic>
      <p:sp>
        <p:nvSpPr>
          <p:cNvPr id="5" name="TextBox 4">
            <a:extLst>
              <a:ext uri="{FF2B5EF4-FFF2-40B4-BE49-F238E27FC236}">
                <a16:creationId xmlns:a16="http://schemas.microsoft.com/office/drawing/2014/main" id="{A431FDA1-BDE7-A222-55ED-5BE3DEB419BB}"/>
              </a:ext>
            </a:extLst>
          </p:cNvPr>
          <p:cNvSpPr txBox="1"/>
          <p:nvPr/>
        </p:nvSpPr>
        <p:spPr>
          <a:xfrm>
            <a:off x="3519775" y="4746364"/>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Context Level diagram</a:t>
            </a:r>
          </a:p>
        </p:txBody>
      </p:sp>
    </p:spTree>
    <p:extLst>
      <p:ext uri="{BB962C8B-B14F-4D97-AF65-F5344CB8AC3E}">
        <p14:creationId xmlns:p14="http://schemas.microsoft.com/office/powerpoint/2010/main" val="2309700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46707" y="4303180"/>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FigureLevel-1 diagram</a:t>
            </a:r>
          </a:p>
        </p:txBody>
      </p:sp>
      <p:pic>
        <p:nvPicPr>
          <p:cNvPr id="4" name="Picture 3" descr="C:\Users\0819\AppData\Local\Microsoft\Windows\INetCache\Content.MSO\19C7CAB8.tmp"/>
          <p:cNvPicPr/>
          <p:nvPr/>
        </p:nvPicPr>
        <p:blipFill>
          <a:blip r:embed="rId2">
            <a:extLst>
              <a:ext uri="{28A0092B-C50C-407E-A947-70E740481C1C}">
                <a14:useLocalDpi xmlns:a14="http://schemas.microsoft.com/office/drawing/2010/main" val="0"/>
              </a:ext>
            </a:extLst>
          </a:blip>
          <a:srcRect/>
          <a:stretch>
            <a:fillRect/>
          </a:stretch>
        </p:blipFill>
        <p:spPr bwMode="auto">
          <a:xfrm>
            <a:off x="1178325" y="688699"/>
            <a:ext cx="6289275" cy="3074918"/>
          </a:xfrm>
          <a:prstGeom prst="rect">
            <a:avLst/>
          </a:prstGeom>
          <a:noFill/>
          <a:ln>
            <a:noFill/>
          </a:ln>
        </p:spPr>
      </p:pic>
    </p:spTree>
    <p:extLst>
      <p:ext uri="{BB962C8B-B14F-4D97-AF65-F5344CB8AC3E}">
        <p14:creationId xmlns:p14="http://schemas.microsoft.com/office/powerpoint/2010/main" val="3941644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7446" y="4392272"/>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Figure:Level-2 diagram</a:t>
            </a:r>
          </a:p>
        </p:txBody>
      </p:sp>
      <p:pic>
        <p:nvPicPr>
          <p:cNvPr id="4" name="Picture 3" descr="C:\Users\0819\AppData\Local\Microsoft\Windows\INetCache\Content.MSO\F1A8A784.tmp"/>
          <p:cNvPicPr/>
          <p:nvPr/>
        </p:nvPicPr>
        <p:blipFill>
          <a:blip r:embed="rId2">
            <a:extLst>
              <a:ext uri="{28A0092B-C50C-407E-A947-70E740481C1C}">
                <a14:useLocalDpi xmlns:a14="http://schemas.microsoft.com/office/drawing/2010/main" val="0"/>
              </a:ext>
            </a:extLst>
          </a:blip>
          <a:srcRect/>
          <a:stretch>
            <a:fillRect/>
          </a:stretch>
        </p:blipFill>
        <p:spPr bwMode="auto">
          <a:xfrm>
            <a:off x="1367359" y="225025"/>
            <a:ext cx="6153250" cy="3942784"/>
          </a:xfrm>
          <a:prstGeom prst="rect">
            <a:avLst/>
          </a:prstGeom>
          <a:noFill/>
          <a:ln>
            <a:noFill/>
          </a:ln>
        </p:spPr>
      </p:pic>
    </p:spTree>
    <p:extLst>
      <p:ext uri="{BB962C8B-B14F-4D97-AF65-F5344CB8AC3E}">
        <p14:creationId xmlns:p14="http://schemas.microsoft.com/office/powerpoint/2010/main" val="651484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642342" y="258417"/>
            <a:ext cx="7441663" cy="735496"/>
          </a:xfrm>
          <a:prstGeom prst="rect">
            <a:avLst/>
          </a:prstGeom>
        </p:spPr>
        <p:txBody>
          <a:bodyPr spcFirstLastPara="1" wrap="square" lIns="91425" tIns="91425" rIns="91425" bIns="91425" anchor="t"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Research Gap analysis</a:t>
            </a:r>
          </a:p>
        </p:txBody>
      </p:sp>
      <p:sp>
        <p:nvSpPr>
          <p:cNvPr id="886" name="Google Shape;886;p33"/>
          <p:cNvSpPr txBox="1">
            <a:spLocks noGrp="1"/>
          </p:cNvSpPr>
          <p:nvPr>
            <p:ph type="body" idx="1"/>
          </p:nvPr>
        </p:nvSpPr>
        <p:spPr>
          <a:xfrm>
            <a:off x="642342" y="938410"/>
            <a:ext cx="7931993" cy="3584713"/>
          </a:xfrm>
          <a:prstGeom prst="rect">
            <a:avLst/>
          </a:prstGeom>
        </p:spPr>
        <p:txBody>
          <a:bodyPr spcFirstLastPara="1" wrap="square" lIns="91425" tIns="91425" rIns="91425" bIns="91425" anchor="t" anchorCtr="0">
            <a:noAutofit/>
          </a:bodyPr>
          <a:lstStyle/>
          <a:p>
            <a:pPr algn="just">
              <a:lnSpc>
                <a:spcPct val="150000"/>
              </a:lnSpc>
              <a:buFont typeface="+mj-lt"/>
              <a:buAutoNum type="arabicPeriod"/>
            </a:pPr>
            <a:r>
              <a:rPr lang="en-US" sz="1200" b="1" dirty="0" smtClean="0">
                <a:solidFill>
                  <a:schemeClr val="accent4"/>
                </a:solidFill>
                <a:latin typeface="Times New Roman" panose="02020603050405020304" pitchFamily="18" charset="0"/>
                <a:cs typeface="Times New Roman" panose="02020603050405020304" pitchFamily="18" charset="0"/>
              </a:rPr>
              <a:t>Model Comparisons: </a:t>
            </a:r>
            <a:r>
              <a:rPr lang="en-US" sz="1200" dirty="0">
                <a:solidFill>
                  <a:schemeClr val="accent4"/>
                </a:solidFill>
                <a:latin typeface="Times New Roman" panose="02020603050405020304" pitchFamily="18" charset="0"/>
                <a:cs typeface="Times New Roman" panose="02020603050405020304" pitchFamily="18" charset="0"/>
              </a:rPr>
              <a:t>Limited studies systematically compare the performance of traditional statistical models (ARIMA) with advanced machine learning models (RNN, LSTM) and Prophet in Bitcoin price prediction</a:t>
            </a:r>
            <a:r>
              <a:rPr lang="en-US" sz="1200" dirty="0" smtClean="0">
                <a:solidFill>
                  <a:schemeClr val="accent4"/>
                </a:solidFill>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endParaRPr lang="en-US" sz="1200" dirty="0">
              <a:solidFill>
                <a:schemeClr val="accent4"/>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200" b="1" dirty="0" smtClean="0">
                <a:solidFill>
                  <a:schemeClr val="accent4"/>
                </a:solidFill>
                <a:latin typeface="Times New Roman" panose="02020603050405020304" pitchFamily="18" charset="0"/>
                <a:cs typeface="Times New Roman" panose="02020603050405020304" pitchFamily="18" charset="0"/>
              </a:rPr>
              <a:t>Impact </a:t>
            </a:r>
            <a:r>
              <a:rPr lang="en-US" sz="1200" b="1" dirty="0">
                <a:solidFill>
                  <a:schemeClr val="accent4"/>
                </a:solidFill>
                <a:latin typeface="Times New Roman" panose="02020603050405020304" pitchFamily="18" charset="0"/>
                <a:cs typeface="Times New Roman" panose="02020603050405020304" pitchFamily="18" charset="0"/>
              </a:rPr>
              <a:t>of Market </a:t>
            </a:r>
            <a:r>
              <a:rPr lang="en-US" sz="1200" b="1" dirty="0" smtClean="0">
                <a:solidFill>
                  <a:schemeClr val="accent4"/>
                </a:solidFill>
                <a:latin typeface="Times New Roman" panose="02020603050405020304" pitchFamily="18" charset="0"/>
                <a:cs typeface="Times New Roman" panose="02020603050405020304" pitchFamily="18" charset="0"/>
              </a:rPr>
              <a:t>Events: </a:t>
            </a:r>
            <a:r>
              <a:rPr lang="en-US" sz="1200" dirty="0">
                <a:solidFill>
                  <a:schemeClr val="accent4"/>
                </a:solidFill>
                <a:latin typeface="Times New Roman" panose="02020603050405020304" pitchFamily="18" charset="0"/>
                <a:cs typeface="Times New Roman" panose="02020603050405020304" pitchFamily="18" charset="0"/>
              </a:rPr>
              <a:t>Few studies incorporate external market events or news sentiment analysis to evaluate their influence on Bitcoin price fluctuations and model performance</a:t>
            </a:r>
            <a:r>
              <a:rPr lang="en-US" sz="1200" dirty="0" smtClean="0">
                <a:solidFill>
                  <a:schemeClr val="accent4"/>
                </a:solidFill>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endParaRPr lang="en-US" sz="1200" dirty="0">
              <a:solidFill>
                <a:schemeClr val="accent4"/>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200" b="1" dirty="0" smtClean="0">
                <a:solidFill>
                  <a:schemeClr val="accent4"/>
                </a:solidFill>
                <a:latin typeface="Times New Roman" panose="02020603050405020304" pitchFamily="18" charset="0"/>
                <a:cs typeface="Times New Roman" panose="02020603050405020304" pitchFamily="18" charset="0"/>
              </a:rPr>
              <a:t>Handling Volatility: </a:t>
            </a:r>
            <a:r>
              <a:rPr lang="en-US" sz="1200" dirty="0">
                <a:solidFill>
                  <a:schemeClr val="accent4"/>
                </a:solidFill>
                <a:latin typeface="Times New Roman" panose="02020603050405020304" pitchFamily="18" charset="0"/>
                <a:cs typeface="Times New Roman" panose="02020603050405020304" pitchFamily="18" charset="0"/>
              </a:rPr>
              <a:t>There is a lack of comprehensive approaches that specifically address the volatility of cryptocurrency markets when developing predictive </a:t>
            </a:r>
            <a:r>
              <a:rPr lang="en-US" sz="1200" dirty="0" smtClean="0">
                <a:solidFill>
                  <a:schemeClr val="accent4"/>
                </a:solidFill>
                <a:latin typeface="Times New Roman" panose="02020603050405020304" pitchFamily="18" charset="0"/>
                <a:cs typeface="Times New Roman" panose="02020603050405020304" pitchFamily="18" charset="0"/>
              </a:rPr>
              <a:t>models.</a:t>
            </a:r>
          </a:p>
          <a:p>
            <a:pPr algn="just">
              <a:lnSpc>
                <a:spcPct val="150000"/>
              </a:lnSpc>
              <a:buFont typeface="+mj-lt"/>
              <a:buAutoNum type="arabicPeriod"/>
            </a:pPr>
            <a:endParaRPr lang="en-US" sz="1200" dirty="0">
              <a:solidFill>
                <a:schemeClr val="accent4"/>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200" b="1" dirty="0" smtClean="0">
                <a:solidFill>
                  <a:schemeClr val="accent4"/>
                </a:solidFill>
                <a:latin typeface="Times New Roman" panose="02020603050405020304" pitchFamily="18" charset="0"/>
                <a:cs typeface="Times New Roman" panose="02020603050405020304" pitchFamily="18" charset="0"/>
              </a:rPr>
              <a:t>Temporal Dynamics: </a:t>
            </a:r>
            <a:r>
              <a:rPr lang="en-US" sz="1200" dirty="0">
                <a:solidFill>
                  <a:schemeClr val="accent4"/>
                </a:solidFill>
                <a:latin typeface="Times New Roman" panose="02020603050405020304" pitchFamily="18" charset="0"/>
                <a:cs typeface="Times New Roman" panose="02020603050405020304" pitchFamily="18" charset="0"/>
              </a:rPr>
              <a:t>Research often overlooks the exploration of time-varying patterns and trends within Bitcoin price movements, which can enhance predictive accuracy.</a:t>
            </a:r>
          </a:p>
          <a:p>
            <a:pPr marL="146050" indent="0" algn="just">
              <a:lnSpc>
                <a:spcPct val="150000"/>
              </a:lnSpc>
              <a:buNone/>
            </a:pPr>
            <a:endParaRPr lang="en-US" sz="1400" b="1" dirty="0">
              <a:solidFill>
                <a:schemeClr val="accent4"/>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36"/>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p>
            <a:pPr lvl="0"/>
            <a:r>
              <a:rPr lang="en-IN" sz="2400" b="1" dirty="0">
                <a:latin typeface="Times New Roman" panose="02020603050405020304" pitchFamily="18" charset="0"/>
                <a:cs typeface="Times New Roman" panose="02020603050405020304" pitchFamily="18" charset="0"/>
              </a:rPr>
              <a:t>Implementation</a:t>
            </a:r>
          </a:p>
        </p:txBody>
      </p:sp>
      <p:sp>
        <p:nvSpPr>
          <p:cNvPr id="1168" name="Google Shape;1168;p36"/>
          <p:cNvSpPr txBox="1"/>
          <p:nvPr/>
        </p:nvSpPr>
        <p:spPr>
          <a:xfrm>
            <a:off x="1945500" y="1478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Data Description</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69" name="Google Shape;1169;p36"/>
          <p:cNvSpPr/>
          <p:nvPr/>
        </p:nvSpPr>
        <p:spPr>
          <a:xfrm>
            <a:off x="1028700" y="1478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01</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0" name="Google Shape;1170;p36"/>
          <p:cNvSpPr txBox="1"/>
          <p:nvPr/>
        </p:nvSpPr>
        <p:spPr>
          <a:xfrm>
            <a:off x="1945500" y="24368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EDA Explanation</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1" name="Google Shape;1171;p36"/>
          <p:cNvSpPr/>
          <p:nvPr/>
        </p:nvSpPr>
        <p:spPr>
          <a:xfrm>
            <a:off x="1028700" y="24368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02</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2" name="Google Shape;1172;p36"/>
          <p:cNvSpPr txBox="1"/>
          <p:nvPr/>
        </p:nvSpPr>
        <p:spPr>
          <a:xfrm>
            <a:off x="1945500" y="3395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Preprocessing steps</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3" name="Google Shape;1173;p36"/>
          <p:cNvSpPr/>
          <p:nvPr/>
        </p:nvSpPr>
        <p:spPr>
          <a:xfrm>
            <a:off x="1028700" y="3395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03</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4" name="Google Shape;1174;p36"/>
          <p:cNvSpPr txBox="1"/>
          <p:nvPr/>
        </p:nvSpPr>
        <p:spPr>
          <a:xfrm>
            <a:off x="5641200" y="1478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Algorithm Definition</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5" name="Google Shape;1175;p36"/>
          <p:cNvSpPr/>
          <p:nvPr/>
        </p:nvSpPr>
        <p:spPr>
          <a:xfrm>
            <a:off x="4724400" y="1478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04</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6" name="Google Shape;1176;p36"/>
          <p:cNvSpPr txBox="1"/>
          <p:nvPr/>
        </p:nvSpPr>
        <p:spPr>
          <a:xfrm>
            <a:off x="5641200" y="24368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Working Process </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7" name="Google Shape;1177;p36"/>
          <p:cNvSpPr/>
          <p:nvPr/>
        </p:nvSpPr>
        <p:spPr>
          <a:xfrm>
            <a:off x="4724400" y="24368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05</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8" name="Google Shape;1178;p36"/>
          <p:cNvSpPr txBox="1"/>
          <p:nvPr/>
        </p:nvSpPr>
        <p:spPr>
          <a:xfrm>
            <a:off x="5641200" y="3395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Results from Algorithm</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9" name="Google Shape;1179;p36"/>
          <p:cNvSpPr/>
          <p:nvPr/>
        </p:nvSpPr>
        <p:spPr>
          <a:xfrm>
            <a:off x="4724400" y="3395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06</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cxnSp>
        <p:nvCxnSpPr>
          <p:cNvPr id="1180" name="Google Shape;1180;p36"/>
          <p:cNvCxnSpPr>
            <a:stCxn id="1169" idx="4"/>
            <a:endCxn id="1171" idx="0"/>
          </p:cNvCxnSpPr>
          <p:nvPr/>
        </p:nvCxnSpPr>
        <p:spPr>
          <a:xfrm>
            <a:off x="1410900" y="2242775"/>
            <a:ext cx="0" cy="194100"/>
          </a:xfrm>
          <a:prstGeom prst="straightConnector1">
            <a:avLst/>
          </a:prstGeom>
          <a:noFill/>
          <a:ln w="19050" cap="flat" cmpd="sng">
            <a:solidFill>
              <a:schemeClr val="accent5"/>
            </a:solidFill>
            <a:prstDash val="dot"/>
            <a:round/>
            <a:headEnd type="none" w="med" len="med"/>
            <a:tailEnd type="none" w="med" len="med"/>
          </a:ln>
        </p:spPr>
      </p:cxnSp>
      <p:cxnSp>
        <p:nvCxnSpPr>
          <p:cNvPr id="1181" name="Google Shape;1181;p36"/>
          <p:cNvCxnSpPr>
            <a:stCxn id="1171" idx="4"/>
            <a:endCxn id="1173" idx="0"/>
          </p:cNvCxnSpPr>
          <p:nvPr/>
        </p:nvCxnSpPr>
        <p:spPr>
          <a:xfrm>
            <a:off x="1410900" y="3201275"/>
            <a:ext cx="0" cy="194100"/>
          </a:xfrm>
          <a:prstGeom prst="straightConnector1">
            <a:avLst/>
          </a:prstGeom>
          <a:noFill/>
          <a:ln w="19050" cap="flat" cmpd="sng">
            <a:solidFill>
              <a:schemeClr val="accent5"/>
            </a:solidFill>
            <a:prstDash val="dot"/>
            <a:round/>
            <a:headEnd type="none" w="med" len="med"/>
            <a:tailEnd type="none" w="med" len="med"/>
          </a:ln>
        </p:spPr>
      </p:cxnSp>
      <p:cxnSp>
        <p:nvCxnSpPr>
          <p:cNvPr id="1182" name="Google Shape;1182;p36"/>
          <p:cNvCxnSpPr>
            <a:stCxn id="1177" idx="0"/>
            <a:endCxn id="1175" idx="4"/>
          </p:cNvCxnSpPr>
          <p:nvPr/>
        </p:nvCxnSpPr>
        <p:spPr>
          <a:xfrm rot="10800000">
            <a:off x="5106600" y="2242775"/>
            <a:ext cx="0" cy="194100"/>
          </a:xfrm>
          <a:prstGeom prst="straightConnector1">
            <a:avLst/>
          </a:prstGeom>
          <a:noFill/>
          <a:ln w="19050" cap="flat" cmpd="sng">
            <a:solidFill>
              <a:schemeClr val="accent5"/>
            </a:solidFill>
            <a:prstDash val="dot"/>
            <a:round/>
            <a:headEnd type="none" w="med" len="med"/>
            <a:tailEnd type="none" w="med" len="med"/>
          </a:ln>
        </p:spPr>
      </p:cxnSp>
      <p:cxnSp>
        <p:nvCxnSpPr>
          <p:cNvPr id="1183" name="Google Shape;1183;p36"/>
          <p:cNvCxnSpPr>
            <a:stCxn id="1179" idx="0"/>
            <a:endCxn id="1177" idx="4"/>
          </p:cNvCxnSpPr>
          <p:nvPr/>
        </p:nvCxnSpPr>
        <p:spPr>
          <a:xfrm rot="10800000">
            <a:off x="5106600" y="3201275"/>
            <a:ext cx="0" cy="194100"/>
          </a:xfrm>
          <a:prstGeom prst="straightConnector1">
            <a:avLst/>
          </a:prstGeom>
          <a:noFill/>
          <a:ln w="19050" cap="flat" cmpd="sng">
            <a:solidFill>
              <a:schemeClr val="accent5"/>
            </a:solidFill>
            <a:prstDash val="dot"/>
            <a:round/>
            <a:headEnd type="none" w="med" len="med"/>
            <a:tailEnd type="none" w="med" len="med"/>
          </a:ln>
        </p:spPr>
      </p:cxnSp>
      <p:sp>
        <p:nvSpPr>
          <p:cNvPr id="2" name="TextBox 1"/>
          <p:cNvSpPr txBox="1"/>
          <p:nvPr/>
        </p:nvSpPr>
        <p:spPr>
          <a:xfrm>
            <a:off x="5420138" y="1170597"/>
            <a:ext cx="2206487" cy="307777"/>
          </a:xfrm>
          <a:prstGeom prst="rect">
            <a:avLst/>
          </a:prstGeom>
          <a:noFill/>
        </p:spPr>
        <p:txBody>
          <a:bodyPr wrap="square" rtlCol="0">
            <a:spAutoFit/>
          </a:bodyPr>
          <a:lstStyle/>
          <a:p>
            <a:r>
              <a:rPr lang="en-US" b="1" dirty="0" smtClean="0">
                <a:solidFill>
                  <a:schemeClr val="accent4"/>
                </a:solidFill>
                <a:latin typeface="Times New Roman" panose="02020603050405020304" pitchFamily="18" charset="0"/>
                <a:cs typeface="Times New Roman" panose="02020603050405020304" pitchFamily="18" charset="0"/>
              </a:rPr>
              <a:t>Model Implementation</a:t>
            </a:r>
            <a:endParaRPr lang="en-IN" b="1" dirty="0">
              <a:solidFill>
                <a:schemeClr val="accent4"/>
              </a:solidFill>
              <a:latin typeface="Times New Roman" panose="02020603050405020304" pitchFamily="18" charset="0"/>
              <a:cs typeface="Times New Roman" panose="02020603050405020304" pitchFamily="18" charset="0"/>
            </a:endParaRPr>
          </a:p>
        </p:txBody>
      </p:sp>
      <p:sp>
        <p:nvSpPr>
          <p:cNvPr id="3" name="Rectangle 2"/>
          <p:cNvSpPr/>
          <p:nvPr/>
        </p:nvSpPr>
        <p:spPr>
          <a:xfrm>
            <a:off x="2051517" y="1105946"/>
            <a:ext cx="1247457" cy="376834"/>
          </a:xfrm>
          <a:prstGeom prst="rect">
            <a:avLst/>
          </a:prstGeom>
        </p:spPr>
        <p:txBody>
          <a:bodyPr wrap="none">
            <a:spAutoFit/>
          </a:bodyPr>
          <a:lstStyle/>
          <a:p>
            <a:pPr algn="just">
              <a:lnSpc>
                <a:spcPct val="150000"/>
              </a:lnSpc>
            </a:pPr>
            <a:r>
              <a:rPr lang="en-US" b="1" dirty="0" smtClean="0">
                <a:solidFill>
                  <a:schemeClr val="accent4"/>
                </a:solidFill>
                <a:latin typeface="Times New Roman" panose="02020603050405020304" pitchFamily="18" charset="0"/>
                <a:cs typeface="Times New Roman" panose="02020603050405020304" pitchFamily="18" charset="0"/>
              </a:rPr>
              <a:t>Data Analysis</a:t>
            </a:r>
            <a:endParaRPr lang="en-US" b="1" dirty="0">
              <a:solidFill>
                <a:schemeClr val="accent4"/>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509691" y="499418"/>
            <a:ext cx="7713900" cy="710700"/>
          </a:xfrm>
          <a:prstGeom prst="rect">
            <a:avLst/>
          </a:prstGeom>
          <a:ln>
            <a:noFill/>
          </a:ln>
        </p:spPr>
        <p:txBody>
          <a:bodyPr spcFirstLastPara="1" wrap="square" lIns="91425" tIns="91425" rIns="91425" bIns="91425" anchor="t" anchorCtr="0">
            <a:noAutofit/>
          </a:bodyPr>
          <a:lstStyle/>
          <a:p>
            <a:pPr lvl="0"/>
            <a:r>
              <a:rPr lang="en-IN" sz="2400" b="1" dirty="0">
                <a:latin typeface="Times New Roman" panose="02020603050405020304" pitchFamily="18" charset="0"/>
                <a:ea typeface="Poppins" panose="00000500000000000000"/>
                <a:cs typeface="Times New Roman" panose="02020603050405020304" pitchFamily="18" charset="0"/>
                <a:sym typeface="Poppins" panose="00000500000000000000"/>
              </a:rPr>
              <a:t>Data Description</a:t>
            </a:r>
          </a:p>
        </p:txBody>
      </p:sp>
      <p:sp>
        <p:nvSpPr>
          <p:cNvPr id="1562" name="Google Shape;1562;p39"/>
          <p:cNvSpPr txBox="1"/>
          <p:nvPr/>
        </p:nvSpPr>
        <p:spPr>
          <a:xfrm>
            <a:off x="715100" y="1169500"/>
            <a:ext cx="7713900" cy="2541440"/>
          </a:xfrm>
          <a:prstGeom prst="rect">
            <a:avLst/>
          </a:prstGeom>
          <a:noFill/>
          <a:ln>
            <a:noFill/>
          </a:ln>
        </p:spPr>
        <p:txBody>
          <a:bodyPr spcFirstLastPara="1" wrap="square" lIns="91425" tIns="91425" rIns="91425" bIns="91425" anchor="t" anchorCtr="0">
            <a:noAutofit/>
          </a:bodyPr>
          <a:lstStyle/>
          <a:p>
            <a:pPr lvl="0">
              <a:lnSpc>
                <a:spcPct val="115000"/>
              </a:lnSpc>
              <a:spcBef>
                <a:spcPts val="1000"/>
              </a:spcBef>
            </a:pPr>
            <a:r>
              <a:rPr lang="en-GB" b="1" dirty="0" smtClean="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rPr>
              <a:t>Dataset: </a:t>
            </a:r>
            <a:r>
              <a:rPr lang="en-IN" sz="1200" dirty="0">
                <a:latin typeface="Times New Roman" panose="02020603050405020304" pitchFamily="18" charset="0"/>
                <a:cs typeface="Times New Roman" panose="02020603050405020304" pitchFamily="18" charset="0"/>
                <a:hlinkClick r:id="rId3"/>
              </a:rPr>
              <a:t>https://</a:t>
            </a:r>
            <a:r>
              <a:rPr lang="en-IN" sz="1200" dirty="0" smtClean="0">
                <a:latin typeface="Times New Roman" panose="02020603050405020304" pitchFamily="18" charset="0"/>
                <a:cs typeface="Times New Roman" panose="02020603050405020304" pitchFamily="18" charset="0"/>
                <a:hlinkClick r:id="rId3"/>
              </a:rPr>
              <a:t>www.kaggle.com/datasets/jkraak/bitcoin-price-dataset</a:t>
            </a:r>
            <a:endParaRPr lang="en-IN" sz="1200" dirty="0" smtClean="0">
              <a:latin typeface="Times New Roman" panose="02020603050405020304" pitchFamily="18" charset="0"/>
              <a:cs typeface="Times New Roman" panose="02020603050405020304" pitchFamily="18" charset="0"/>
            </a:endParaRPr>
          </a:p>
          <a:p>
            <a:pPr lvl="0" algn="just">
              <a:lnSpc>
                <a:spcPct val="115000"/>
              </a:lnSpc>
              <a:spcBef>
                <a:spcPts val="1000"/>
              </a:spcBef>
            </a:pPr>
            <a:r>
              <a:rPr lang="en-US" dirty="0" smtClean="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rPr>
              <a:t>The dataset utilized in this study comprises historical Bitcoin trading data, specifically focusing on timestamps and closing prices. Each entry records critical metrics, including the opening, high, low, and closing prices, along with trading volume, quote asset volume, and the number of trades conducted. The data spans multiple time intervals, providing a comprehensive view of market fluctuations. This extensive dataset serves as the foundation for training and evaluating various predictive models, including RNN, LSTM, ARIMA, and Facebook's Prophet, allowing for an in-depth analysis of Bitcoin price trends and volatility within the cryptocurrency market.</a:t>
            </a:r>
            <a:endParaRPr dirty="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8" name="Google Shape;398;p28"/>
          <p:cNvSpPr txBox="1">
            <a:spLocks noGrp="1"/>
          </p:cNvSpPr>
          <p:nvPr>
            <p:ph type="title"/>
          </p:nvPr>
        </p:nvSpPr>
        <p:spPr>
          <a:xfrm>
            <a:off x="532474" y="399466"/>
            <a:ext cx="7586870" cy="5399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smtClean="0"/>
              <a:t>Project Description</a:t>
            </a:r>
            <a:endParaRPr sz="2400" dirty="0"/>
          </a:p>
        </p:txBody>
      </p:sp>
      <p:sp>
        <p:nvSpPr>
          <p:cNvPr id="659" name="Google Shape;659;p28"/>
          <p:cNvSpPr/>
          <p:nvPr/>
        </p:nvSpPr>
        <p:spPr>
          <a:xfrm>
            <a:off x="947688" y="3637822"/>
            <a:ext cx="175949" cy="17223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644117" y="838782"/>
            <a:ext cx="7349460" cy="3970318"/>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This study focuses on time series analysis for predicting Bitcoin prices using various methodologies, including Recurrent Neural Networks (RNN), Long Short-Term Memory networks (LSTM), Auto Regressive Integrated Moving Average (ARIMA), and Facebook's Prophet. We utilize a dataset consisting of timestamps and closing prices to train and evaluate the performance of these models. The objective is to identify the most effective forecasting technique for Bitcoin price movements, addressing the inherent volatility of cryptocurrency markets. By leveraging historical price data, we aim to enhance prediction accuracy, contributing to more informed trading decisions. Our findings will provide valuable insights into the applicability of different predictive models in the context of cryptocurrency, ultimately aiming to assist investors in navigating the complexities of Bitcoin trading. The results underscore the strengths and weaknesses of each method, paving the way for future research in financial time series analysis.</a:t>
            </a:r>
          </a:p>
          <a:p>
            <a:pPr algn="just">
              <a:lnSpc>
                <a:spcPct val="150000"/>
              </a:lnSpc>
            </a:pPr>
            <a:r>
              <a:rPr lang="en-US" dirty="0">
                <a:latin typeface="Times New Roman" panose="02020603050405020304" pitchFamily="18" charset="0"/>
                <a:cs typeface="Times New Roman" panose="02020603050405020304" pitchFamily="18" charset="0"/>
              </a:rPr>
              <a:t>Keywords: RNN, LSTM, ARIMA and Prophet, </a:t>
            </a:r>
            <a:r>
              <a:rPr lang="en-US" dirty="0" err="1">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dataset.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509691" y="354849"/>
            <a:ext cx="7713900" cy="710700"/>
          </a:xfrm>
          <a:prstGeom prst="rect">
            <a:avLst/>
          </a:prstGeom>
          <a:ln>
            <a:noFill/>
          </a:ln>
        </p:spPr>
        <p:txBody>
          <a:bodyPr spcFirstLastPara="1" wrap="square" lIns="91425" tIns="91425" rIns="91425" bIns="91425" anchor="t" anchorCtr="0">
            <a:noAutofit/>
          </a:bodyPr>
          <a:lstStyle/>
          <a:p>
            <a:pPr lvl="0"/>
            <a:r>
              <a:rPr lang="en-IN" sz="2400" b="1" dirty="0" smtClean="0">
                <a:latin typeface="Times New Roman" panose="02020603050405020304" pitchFamily="18" charset="0"/>
                <a:ea typeface="Poppins" panose="00000500000000000000"/>
                <a:cs typeface="Times New Roman" panose="02020603050405020304" pitchFamily="18" charset="0"/>
                <a:sym typeface="Poppins" panose="00000500000000000000"/>
              </a:rPr>
              <a:t>Exploratory Data Analysis </a:t>
            </a:r>
            <a:endParaRPr lang="en-IN" sz="2400" b="1" dirty="0">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9" name="Rectangle 8"/>
          <p:cNvSpPr/>
          <p:nvPr/>
        </p:nvSpPr>
        <p:spPr>
          <a:xfrm>
            <a:off x="509691" y="962322"/>
            <a:ext cx="5718232" cy="307777"/>
          </a:xfrm>
          <a:prstGeom prst="rect">
            <a:avLst/>
          </a:prstGeom>
        </p:spPr>
        <p:txBody>
          <a:bodyPr wrap="none">
            <a:spAutoFit/>
          </a:bodyPr>
          <a:lstStyle/>
          <a:p>
            <a:r>
              <a:rPr lang="en-US" dirty="0" smtClean="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rPr>
              <a:t>This the top 5 rows of the dataset here we see the how was the dataset values.</a:t>
            </a:r>
            <a:endParaRPr lang="en-IN" dirty="0"/>
          </a:p>
        </p:txBody>
      </p:sp>
      <p:sp>
        <p:nvSpPr>
          <p:cNvPr id="10" name="Rectangle 9"/>
          <p:cNvSpPr/>
          <p:nvPr/>
        </p:nvSpPr>
        <p:spPr>
          <a:xfrm>
            <a:off x="509691" y="2750706"/>
            <a:ext cx="6844747" cy="307777"/>
          </a:xfrm>
          <a:prstGeom prst="rect">
            <a:avLst/>
          </a:prstGeom>
        </p:spPr>
        <p:txBody>
          <a:bodyPr wrap="square">
            <a:spAutoFit/>
          </a:bodyPr>
          <a:lstStyle/>
          <a:p>
            <a:r>
              <a:rPr lang="en-US" dirty="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rPr>
              <a:t>This the </a:t>
            </a:r>
            <a:r>
              <a:rPr lang="en-US" dirty="0" smtClean="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rPr>
              <a:t>Bottom </a:t>
            </a:r>
            <a:r>
              <a:rPr lang="en-US" dirty="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rPr>
              <a:t>5 rows of the dataset here we see the how was the dataset values.</a:t>
            </a:r>
            <a:endParaRPr lang="en-IN" dirty="0"/>
          </a:p>
        </p:txBody>
      </p:sp>
      <p:pic>
        <p:nvPicPr>
          <p:cNvPr id="3" name="Picture 2"/>
          <p:cNvPicPr>
            <a:picLocks noChangeAspect="1"/>
          </p:cNvPicPr>
          <p:nvPr/>
        </p:nvPicPr>
        <p:blipFill>
          <a:blip r:embed="rId3"/>
          <a:stretch>
            <a:fillRect/>
          </a:stretch>
        </p:blipFill>
        <p:spPr>
          <a:xfrm>
            <a:off x="604941" y="1289197"/>
            <a:ext cx="7148409" cy="1448606"/>
          </a:xfrm>
          <a:prstGeom prst="rect">
            <a:avLst/>
          </a:prstGeom>
        </p:spPr>
      </p:pic>
      <p:pic>
        <p:nvPicPr>
          <p:cNvPr id="6" name="Picture 5"/>
          <p:cNvPicPr>
            <a:picLocks noChangeAspect="1"/>
          </p:cNvPicPr>
          <p:nvPr/>
        </p:nvPicPr>
        <p:blipFill>
          <a:blip r:embed="rId4"/>
          <a:stretch>
            <a:fillRect/>
          </a:stretch>
        </p:blipFill>
        <p:spPr>
          <a:xfrm>
            <a:off x="604941" y="3058483"/>
            <a:ext cx="7148409" cy="1589717"/>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892;p34"/>
          <p:cNvSpPr/>
          <p:nvPr/>
        </p:nvSpPr>
        <p:spPr>
          <a:xfrm>
            <a:off x="7936971" y="917"/>
            <a:ext cx="884318" cy="895887"/>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61;p39"/>
          <p:cNvSpPr txBox="1"/>
          <p:nvPr/>
        </p:nvSpPr>
        <p:spPr>
          <a:xfrm>
            <a:off x="220980" y="344911"/>
            <a:ext cx="2399655" cy="551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500"/>
              <a:buFont typeface="Poppins Black" panose="00000800000000000000"/>
              <a:buNone/>
              <a:defRPr sz="3300" b="0" i="0" u="none" strike="noStrike" cap="none">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marR="0" lvl="1" algn="ctr" rtl="0">
              <a:lnSpc>
                <a:spcPct val="115000"/>
              </a:lnSpc>
              <a:spcBef>
                <a:spcPts val="0"/>
              </a:spcBef>
              <a:spcAft>
                <a:spcPts val="0"/>
              </a:spcAft>
              <a:buClr>
                <a:schemeClr val="dk1"/>
              </a:buClr>
              <a:buSzPts val="3500"/>
              <a:buFont typeface="Poppins Black" panose="00000800000000000000"/>
              <a:buNone/>
              <a:defRPr sz="3500" b="0" i="0" u="none" strike="noStrike" cap="none">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marR="0" lvl="2" algn="ctr" rtl="0">
              <a:lnSpc>
                <a:spcPct val="115000"/>
              </a:lnSpc>
              <a:spcBef>
                <a:spcPts val="0"/>
              </a:spcBef>
              <a:spcAft>
                <a:spcPts val="0"/>
              </a:spcAft>
              <a:buClr>
                <a:schemeClr val="dk1"/>
              </a:buClr>
              <a:buSzPts val="3500"/>
              <a:buFont typeface="Poppins Black" panose="00000800000000000000"/>
              <a:buNone/>
              <a:defRPr sz="3500" b="0" i="0" u="none" strike="noStrike" cap="none">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marR="0" lvl="3" algn="ctr" rtl="0">
              <a:lnSpc>
                <a:spcPct val="115000"/>
              </a:lnSpc>
              <a:spcBef>
                <a:spcPts val="0"/>
              </a:spcBef>
              <a:spcAft>
                <a:spcPts val="0"/>
              </a:spcAft>
              <a:buClr>
                <a:schemeClr val="dk1"/>
              </a:buClr>
              <a:buSzPts val="3500"/>
              <a:buFont typeface="Poppins Black" panose="00000800000000000000"/>
              <a:buNone/>
              <a:defRPr sz="3500" b="0" i="0" u="none" strike="noStrike" cap="none">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marR="0" lvl="4" algn="ctr" rtl="0">
              <a:lnSpc>
                <a:spcPct val="115000"/>
              </a:lnSpc>
              <a:spcBef>
                <a:spcPts val="0"/>
              </a:spcBef>
              <a:spcAft>
                <a:spcPts val="0"/>
              </a:spcAft>
              <a:buClr>
                <a:schemeClr val="dk1"/>
              </a:buClr>
              <a:buSzPts val="3500"/>
              <a:buFont typeface="Poppins Black" panose="00000800000000000000"/>
              <a:buNone/>
              <a:defRPr sz="3500" b="0" i="0" u="none" strike="noStrike" cap="none">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marR="0" lvl="5" algn="ctr" rtl="0">
              <a:lnSpc>
                <a:spcPct val="115000"/>
              </a:lnSpc>
              <a:spcBef>
                <a:spcPts val="0"/>
              </a:spcBef>
              <a:spcAft>
                <a:spcPts val="0"/>
              </a:spcAft>
              <a:buClr>
                <a:schemeClr val="dk1"/>
              </a:buClr>
              <a:buSzPts val="3500"/>
              <a:buFont typeface="Poppins Black" panose="00000800000000000000"/>
              <a:buNone/>
              <a:defRPr sz="3500" b="0" i="0" u="none" strike="noStrike" cap="none">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marR="0" lvl="6" algn="ctr" rtl="0">
              <a:lnSpc>
                <a:spcPct val="115000"/>
              </a:lnSpc>
              <a:spcBef>
                <a:spcPts val="0"/>
              </a:spcBef>
              <a:spcAft>
                <a:spcPts val="0"/>
              </a:spcAft>
              <a:buClr>
                <a:schemeClr val="dk1"/>
              </a:buClr>
              <a:buSzPts val="3500"/>
              <a:buFont typeface="Poppins Black" panose="00000800000000000000"/>
              <a:buNone/>
              <a:defRPr sz="3500" b="0" i="0" u="none" strike="noStrike" cap="none">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marR="0" lvl="7" algn="ctr" rtl="0">
              <a:lnSpc>
                <a:spcPct val="115000"/>
              </a:lnSpc>
              <a:spcBef>
                <a:spcPts val="0"/>
              </a:spcBef>
              <a:spcAft>
                <a:spcPts val="0"/>
              </a:spcAft>
              <a:buClr>
                <a:schemeClr val="dk1"/>
              </a:buClr>
              <a:buSzPts val="3500"/>
              <a:buFont typeface="Poppins Black" panose="00000800000000000000"/>
              <a:buNone/>
              <a:defRPr sz="3500" b="0" i="0" u="none" strike="noStrike" cap="none">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marR="0" lvl="8" algn="ctr" rtl="0">
              <a:lnSpc>
                <a:spcPct val="115000"/>
              </a:lnSpc>
              <a:spcBef>
                <a:spcPts val="0"/>
              </a:spcBef>
              <a:spcAft>
                <a:spcPts val="0"/>
              </a:spcAft>
              <a:buClr>
                <a:schemeClr val="dk1"/>
              </a:buClr>
              <a:buSzPts val="3500"/>
              <a:buFont typeface="Poppins Black" panose="00000800000000000000"/>
              <a:buNone/>
              <a:defRPr sz="3500" b="0" i="0" u="none" strike="noStrike" cap="none">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r>
              <a:rPr lang="en-IN" sz="1400" b="1" dirty="0" smtClean="0">
                <a:latin typeface="Times New Roman" panose="02020603050405020304" pitchFamily="18" charset="0"/>
                <a:ea typeface="Poppins" panose="00000500000000000000"/>
                <a:cs typeface="Times New Roman" panose="02020603050405020304" pitchFamily="18" charset="0"/>
                <a:sym typeface="Poppins" panose="00000500000000000000"/>
              </a:rPr>
              <a:t>Line Plot</a:t>
            </a:r>
            <a:endParaRPr lang="en-IN" sz="1400" b="1" dirty="0">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pic>
        <p:nvPicPr>
          <p:cNvPr id="6" name="Picture 5"/>
          <p:cNvPicPr>
            <a:picLocks noChangeAspect="1"/>
          </p:cNvPicPr>
          <p:nvPr/>
        </p:nvPicPr>
        <p:blipFill>
          <a:blip r:embed="rId3"/>
          <a:stretch>
            <a:fillRect/>
          </a:stretch>
        </p:blipFill>
        <p:spPr>
          <a:xfrm>
            <a:off x="431669" y="800100"/>
            <a:ext cx="8267700" cy="374904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4" name="Rectangle 13"/>
          <p:cNvSpPr/>
          <p:nvPr/>
        </p:nvSpPr>
        <p:spPr>
          <a:xfrm>
            <a:off x="691723" y="517727"/>
            <a:ext cx="886781" cy="307777"/>
          </a:xfrm>
          <a:prstGeom prst="rect">
            <a:avLst/>
          </a:prstGeom>
        </p:spPr>
        <p:txBody>
          <a:bodyPr wrap="none">
            <a:spAutoFit/>
          </a:bodyPr>
          <a:lstStyle/>
          <a:p>
            <a:r>
              <a:rPr lang="en-IN" b="1" dirty="0">
                <a:latin typeface="Times New Roman" panose="02020603050405020304" pitchFamily="18" charset="0"/>
                <a:ea typeface="Poppins" panose="00000500000000000000"/>
                <a:cs typeface="Times New Roman" panose="02020603050405020304" pitchFamily="18" charset="0"/>
                <a:sym typeface="Poppins" panose="00000500000000000000"/>
              </a:rPr>
              <a:t>Line Plot</a:t>
            </a:r>
            <a:endParaRPr lang="en-IN" b="1" dirty="0">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pic>
        <p:nvPicPr>
          <p:cNvPr id="2" name="Picture 1"/>
          <p:cNvPicPr>
            <a:picLocks noChangeAspect="1"/>
          </p:cNvPicPr>
          <p:nvPr/>
        </p:nvPicPr>
        <p:blipFill>
          <a:blip r:embed="rId3"/>
          <a:stretch>
            <a:fillRect/>
          </a:stretch>
        </p:blipFill>
        <p:spPr>
          <a:xfrm>
            <a:off x="473419" y="970284"/>
            <a:ext cx="8267700" cy="360902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509691" y="499418"/>
            <a:ext cx="7713900" cy="710700"/>
          </a:xfrm>
          <a:prstGeom prst="rect">
            <a:avLst/>
          </a:prstGeom>
          <a:ln>
            <a:noFill/>
          </a:ln>
        </p:spPr>
        <p:txBody>
          <a:bodyPr spcFirstLastPara="1" wrap="square" lIns="91425" tIns="91425" rIns="91425" bIns="91425" anchor="t" anchorCtr="0">
            <a:noAutofit/>
          </a:bodyPr>
          <a:lstStyle/>
          <a:p>
            <a:pPr lvl="0"/>
            <a:r>
              <a:rPr lang="en-IN" sz="2400" b="1" dirty="0" smtClean="0">
                <a:latin typeface="Times New Roman" panose="02020603050405020304" pitchFamily="18" charset="0"/>
                <a:ea typeface="Poppins" panose="00000500000000000000"/>
                <a:cs typeface="Times New Roman" panose="02020603050405020304" pitchFamily="18" charset="0"/>
                <a:sym typeface="Poppins" panose="00000500000000000000"/>
              </a:rPr>
              <a:t>Pre-processing </a:t>
            </a:r>
            <a:r>
              <a:rPr lang="en-IN" sz="2400" b="1" dirty="0">
                <a:latin typeface="Times New Roman" panose="02020603050405020304" pitchFamily="18" charset="0"/>
                <a:ea typeface="Poppins" panose="00000500000000000000"/>
                <a:cs typeface="Times New Roman" panose="02020603050405020304" pitchFamily="18" charset="0"/>
                <a:sym typeface="Poppins" panose="00000500000000000000"/>
              </a:rPr>
              <a:t>steps</a:t>
            </a:r>
          </a:p>
        </p:txBody>
      </p:sp>
      <p:sp>
        <p:nvSpPr>
          <p:cNvPr id="1562" name="Google Shape;1562;p39"/>
          <p:cNvSpPr txBox="1"/>
          <p:nvPr/>
        </p:nvSpPr>
        <p:spPr>
          <a:xfrm>
            <a:off x="677331" y="1653344"/>
            <a:ext cx="7713900" cy="2845909"/>
          </a:xfrm>
          <a:prstGeom prst="rect">
            <a:avLst/>
          </a:prstGeom>
          <a:noFill/>
          <a:ln>
            <a:noFill/>
          </a:ln>
        </p:spPr>
        <p:txBody>
          <a:bodyPr spcFirstLastPara="1" wrap="square" lIns="91425" tIns="91425" rIns="91425" bIns="91425" anchor="t" anchorCtr="0">
            <a:noAutofit/>
          </a:bodyPr>
          <a:lstStyle/>
          <a:p>
            <a:pPr algn="just">
              <a:lnSpc>
                <a:spcPct val="150000"/>
              </a:lnSpc>
            </a:pP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prepare the dataset for time series analysis, we first convert the 'timestamp' column into a datetime format, enabling accurate time-based operations. Next, we check for and handle any null values to ensure data integrity, which may involve imputing missing values or removing affected rows. Subsequently, we split the dataset into training and testing subsets, typically allocating 70-80% of the data for training and the remainder for testing. This process ensures that the models are trained on historical data while retaining a separate set for evaluating their predictive performance.</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570651" y="270818"/>
            <a:ext cx="7713900" cy="559762"/>
          </a:xfrm>
          <a:prstGeom prst="rect">
            <a:avLst/>
          </a:prstGeom>
          <a:ln>
            <a:noFill/>
          </a:ln>
        </p:spPr>
        <p:txBody>
          <a:bodyPr spcFirstLastPara="1" wrap="square" lIns="91425" tIns="91425" rIns="91425" bIns="91425" anchor="t" anchorCtr="0">
            <a:noAutofit/>
          </a:bodyPr>
          <a:lstStyle/>
          <a:p>
            <a:pPr lvl="0"/>
            <a:r>
              <a:rPr lang="en-IN" sz="2400" b="1" dirty="0">
                <a:latin typeface="Times New Roman" panose="02020603050405020304" pitchFamily="18" charset="0"/>
                <a:ea typeface="Poppins" panose="00000500000000000000"/>
                <a:cs typeface="Times New Roman" panose="02020603050405020304" pitchFamily="18" charset="0"/>
                <a:sym typeface="Poppins" panose="00000500000000000000"/>
              </a:rPr>
              <a:t>Algorithm Definition</a:t>
            </a:r>
          </a:p>
        </p:txBody>
      </p:sp>
      <p:sp>
        <p:nvSpPr>
          <p:cNvPr id="1562" name="Google Shape;1562;p39"/>
          <p:cNvSpPr txBox="1"/>
          <p:nvPr/>
        </p:nvSpPr>
        <p:spPr>
          <a:xfrm>
            <a:off x="2378556" y="2024266"/>
            <a:ext cx="3976170" cy="1719474"/>
          </a:xfrm>
          <a:prstGeom prst="rect">
            <a:avLst/>
          </a:prstGeom>
          <a:noFill/>
          <a:ln>
            <a:noFill/>
          </a:ln>
        </p:spPr>
        <p:txBody>
          <a:bodyPr spcFirstLastPara="1" wrap="square" lIns="91425" tIns="91425" rIns="91425" bIns="91425" anchor="t" anchorCtr="0">
            <a:no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8" name="Rectangle 5"/>
          <p:cNvSpPr>
            <a:spLocks noChangeArrowheads="1"/>
          </p:cNvSpPr>
          <p:nvPr/>
        </p:nvSpPr>
        <p:spPr bwMode="auto">
          <a:xfrm rot="10800000" flipV="1">
            <a:off x="515650" y="830580"/>
            <a:ext cx="801874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150000"/>
              </a:lnSpc>
              <a:spcBef>
                <a:spcPct val="0"/>
              </a:spcBef>
              <a:spcAft>
                <a:spcPct val="0"/>
              </a:spcAft>
              <a:buClrTx/>
            </a:pPr>
            <a:r>
              <a:rPr lang="en-US" altLang="en-US" b="1" dirty="0">
                <a:solidFill>
                  <a:schemeClr val="accent4"/>
                </a:solidFill>
                <a:latin typeface="Times New Roman" panose="02020603050405020304" pitchFamily="18" charset="0"/>
                <a:cs typeface="Times New Roman" panose="02020603050405020304" pitchFamily="18" charset="0"/>
              </a:rPr>
              <a:t>Recurrent Neural Networks (RNNs):</a:t>
            </a:r>
            <a:endParaRPr lang="en-US" altLang="en-US" b="1" dirty="0">
              <a:solidFill>
                <a:schemeClr val="accent4"/>
              </a:solidFill>
              <a:latin typeface="Times New Roman" panose="02020603050405020304" pitchFamily="18" charset="0"/>
              <a:cs typeface="Times New Roman" panose="02020603050405020304" pitchFamily="18" charset="0"/>
            </a:endParaRPr>
          </a:p>
          <a:p>
            <a:pPr lvl="0" algn="just" eaLnBrk="0" fontAlgn="base" hangingPunct="0">
              <a:lnSpc>
                <a:spcPct val="150000"/>
              </a:lnSpc>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Recurrent Neural Networks (RNNs) are a powerful class of neural networks designed for sequential data, making them suitable for time series analysis, including Bitcoin price prediction. Unlike traditional feedforward networks, RNNs have connections that loop back on themselves, allowing them to maintain a memory of previous inputs. This feature enables RNNs to capture temporal dependencies in the data, which is crucial for predicting future price movements based on historical trends.</a:t>
            </a:r>
          </a:p>
          <a:p>
            <a:pPr lvl="0" algn="just" eaLnBrk="0" fontAlgn="base" hangingPunct="0">
              <a:lnSpc>
                <a:spcPct val="150000"/>
              </a:lnSpc>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In the context of Bitcoin price prediction, RNNs can learn complex patterns from historical price data, trading volumes, and other relevant features. By processing the data sequentially, RNNs can adjust their predictions based on the sequence of past values, providing more accurate forecasts. Variants of RNNs, such as Long Short-Term Memory (LSTM) networks, enhance this capability by mitigating issues like vanishing gradients, enabling the model to retain information over longer periods. Overall, RNNs offer a promising approach for analysing and predicting Bitcoin prices effectively</a:t>
            </a:r>
            <a:r>
              <a:rPr lang="en-US" altLang="en-US" dirty="0" smtClean="0">
                <a:solidFill>
                  <a:schemeClr val="tx1"/>
                </a:solidFill>
                <a:latin typeface="Times New Roman" panose="02020603050405020304" pitchFamily="18" charset="0"/>
                <a:cs typeface="Times New Roman" panose="02020603050405020304" pitchFamily="18" charset="0"/>
              </a:rPr>
              <a:t>.</a:t>
            </a:r>
            <a:endParaRPr lang="en-US" alt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2" name="Google Shape;1562;p39"/>
          <p:cNvSpPr txBox="1"/>
          <p:nvPr/>
        </p:nvSpPr>
        <p:spPr>
          <a:xfrm>
            <a:off x="2378556" y="2024266"/>
            <a:ext cx="3976170" cy="1719474"/>
          </a:xfrm>
          <a:prstGeom prst="rect">
            <a:avLst/>
          </a:prstGeom>
          <a:noFill/>
          <a:ln>
            <a:noFill/>
          </a:ln>
        </p:spPr>
        <p:txBody>
          <a:bodyPr spcFirstLastPara="1" wrap="square" lIns="91425" tIns="91425" rIns="91425" bIns="91425" anchor="t" anchorCtr="0">
            <a:no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9" name="Rectangle 6"/>
          <p:cNvSpPr>
            <a:spLocks noChangeArrowheads="1"/>
          </p:cNvSpPr>
          <p:nvPr/>
        </p:nvSpPr>
        <p:spPr bwMode="auto">
          <a:xfrm>
            <a:off x="547895" y="478181"/>
            <a:ext cx="7403958"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pPr>
            <a:r>
              <a:rPr kumimoji="0" lang="en-US" altLang="en-US" b="1" i="0" u="none" strike="noStrike" cap="none" normalizeH="0" baseline="0" dirty="0" smtClean="0">
                <a:ln>
                  <a:noFill/>
                </a:ln>
                <a:solidFill>
                  <a:schemeClr val="accent4"/>
                </a:solidFill>
                <a:effectLst/>
                <a:latin typeface="Times New Roman" panose="02020603050405020304" pitchFamily="18" charset="0"/>
                <a:cs typeface="Times New Roman" panose="02020603050405020304" pitchFamily="18" charset="0"/>
              </a:rPr>
              <a:t>LSTM</a:t>
            </a:r>
            <a:endParaRPr kumimoji="0" lang="en-US" altLang="en-US" b="0" i="0" u="none" strike="noStrike" cap="none" normalizeH="0" baseline="0" dirty="0" smtClean="0">
              <a:ln>
                <a:noFill/>
              </a:ln>
              <a:solidFill>
                <a:schemeClr val="accent4"/>
              </a:solidFill>
              <a:effectLst/>
              <a:latin typeface="Times New Roman" panose="02020603050405020304" pitchFamily="18" charset="0"/>
              <a:cs typeface="Times New Roman" panose="02020603050405020304" pitchFamily="18" charset="0"/>
            </a:endParaRPr>
          </a:p>
          <a:p>
            <a:pPr lvl="0" algn="just" eaLnBrk="0" fontAlgn="base" hangingPunct="0">
              <a:lnSpc>
                <a:spcPct val="150000"/>
              </a:lnSpc>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Long Short-Term Memory (LSTM) networks are a specialized type of recurrent neural network (RNN) designed to capture temporal dependencies in sequential data. In the context of Bitcoin price prediction, LSTM models excel due to their ability to retain information over extended periods, effectively handling the intricacies of price movements influenced by various factors. The architecture includes memory cells that allow the network to learn from historical data while mitigating the vanishing gradient problem commonly encountered in traditional RNNs. By training on past Bitcoin prices and relevant market indicators, LSTM can discern patterns and trends, enabling more accurate forecasts. The model's capacity to adapt to non-linear relationships makes it particularly suitable for financial time series, where price dynamics can be erratic. Evaluating the performance of LSTM against other forecasting models can provide insights into its effectiveness in predicting Bitcoin prices, contributing to enhanced investment strategies and decision-making in the cryptocurrency market.</a:t>
            </a:r>
            <a:endParaRPr lang="en-US" alt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2" name="Google Shape;1562;p39"/>
          <p:cNvSpPr txBox="1"/>
          <p:nvPr/>
        </p:nvSpPr>
        <p:spPr>
          <a:xfrm>
            <a:off x="2378556" y="2024266"/>
            <a:ext cx="3976170" cy="1719474"/>
          </a:xfrm>
          <a:prstGeom prst="rect">
            <a:avLst/>
          </a:prstGeom>
          <a:noFill/>
          <a:ln>
            <a:noFill/>
          </a:ln>
        </p:spPr>
        <p:txBody>
          <a:bodyPr spcFirstLastPara="1" wrap="square" lIns="91425" tIns="91425" rIns="91425" bIns="91425" anchor="t" anchorCtr="0">
            <a:no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8" name="Rectangle 5"/>
          <p:cNvSpPr>
            <a:spLocks noChangeArrowheads="1"/>
          </p:cNvSpPr>
          <p:nvPr/>
        </p:nvSpPr>
        <p:spPr bwMode="auto">
          <a:xfrm rot="10800000" flipV="1">
            <a:off x="536189" y="750932"/>
            <a:ext cx="7823900"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lnSpc>
                <a:spcPct val="150000"/>
              </a:lnSpc>
            </a:pPr>
            <a:r>
              <a:rPr lang="en-US" b="1" dirty="0" smtClean="0">
                <a:solidFill>
                  <a:schemeClr val="accent4"/>
                </a:solidFill>
                <a:latin typeface="Times New Roman" panose="02020603050405020304" pitchFamily="18" charset="0"/>
                <a:cs typeface="Times New Roman" panose="02020603050405020304" pitchFamily="18" charset="0"/>
              </a:rPr>
              <a:t>ARIMA</a:t>
            </a:r>
            <a:r>
              <a:rPr lang="en-US" b="1" dirty="0" smtClean="0">
                <a:solidFill>
                  <a:schemeClr val="accent4"/>
                </a:solidFill>
                <a:latin typeface="Times New Roman" panose="02020603050405020304" pitchFamily="18" charset="0"/>
                <a:cs typeface="Times New Roman" panose="02020603050405020304" pitchFamily="18" charset="0"/>
              </a:rPr>
              <a:t>:</a:t>
            </a:r>
            <a:endParaRPr lang="en-US" b="1" dirty="0">
              <a:solidFill>
                <a:schemeClr val="accent4"/>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1"/>
                </a:solidFill>
                <a:latin typeface="Times New Roman" panose="02020603050405020304" pitchFamily="18" charset="0"/>
                <a:cs typeface="Times New Roman" panose="02020603050405020304" pitchFamily="18" charset="0"/>
              </a:rPr>
              <a:t>ARIMA (</a:t>
            </a:r>
            <a:r>
              <a:rPr lang="en-US" dirty="0" smtClean="0">
                <a:solidFill>
                  <a:schemeClr val="tx1"/>
                </a:solidFill>
                <a:latin typeface="Times New Roman" panose="02020603050405020304" pitchFamily="18" charset="0"/>
                <a:cs typeface="Times New Roman" panose="02020603050405020304" pitchFamily="18" charset="0"/>
              </a:rPr>
              <a:t>Auto Regressive </a:t>
            </a:r>
            <a:r>
              <a:rPr lang="en-US" dirty="0">
                <a:solidFill>
                  <a:schemeClr val="tx1"/>
                </a:solidFill>
                <a:latin typeface="Times New Roman" panose="02020603050405020304" pitchFamily="18" charset="0"/>
                <a:cs typeface="Times New Roman" panose="02020603050405020304" pitchFamily="18" charset="0"/>
              </a:rPr>
              <a:t>Integrated Moving Average) is a widely used statistical method for time series forecasting, particularly effective for analyzing and predicting Bitcoin prices. The ARIMA model combines three components: auto regression (AR), differencing (I), and moving average (MA). The autoregressive part captures the relationship between an observation and a number of lagged observations, while the moving average component accounts for the dependency between an observation and a residual error from a moving average model applied to lagged observations. Differencing is used to make the time series stationary, ensuring constant mean and variance over time. This method is advantageous for Bitcoin price prediction due to its ability to model trends and seasonality in volatile financial markets. By optimizing the model parameters (p, d, q), analysts can create robust forecasts, making ARIMA a valuable tool for investors and researchers aiming to understand Bitcoin price dynamics and trends.</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9620" y="564872"/>
            <a:ext cx="7132320" cy="4098558"/>
          </a:xfrm>
          <a:prstGeom prst="rect">
            <a:avLst/>
          </a:prstGeom>
        </p:spPr>
        <p:txBody>
          <a:bodyPr wrap="square">
            <a:spAutoFit/>
          </a:bodyPr>
          <a:lstStyle/>
          <a:p>
            <a:pPr algn="just">
              <a:lnSpc>
                <a:spcPct val="150000"/>
              </a:lnSpc>
              <a:spcAft>
                <a:spcPts val="1000"/>
              </a:spcAft>
            </a:pPr>
            <a:r>
              <a:rPr lang="en-IN" b="1" dirty="0" smtClean="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Prophet</a:t>
            </a:r>
            <a:r>
              <a:rPr lang="en-IN" b="1" dirty="0" smtClean="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a:t>
            </a:r>
            <a:endParaRPr lang="en-IN" sz="12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Prophet is an open-source forecasting tool developed by Facebook, designed to handle time series data that exhibits trends and seasonality. It is particularly effective for data with strong seasonal effects and several seasons of historical data, making it a suitable choice for predicting Bitcoin prices. Prophet utilizes an additive model, which means it decomposes the time series into three main components: trend, seasonality, and holidays. The trend component captures the overall direction of the data, while the seasonal component accounts for periodic fluctuations. One of the standout features of Prophet is its ability to accommodate missing data and outliers, which are common in financial time series. With a user-friendly interface and flexibility in handling various forecasting scenarios, Prophet allows analysts and researchers to generate reliable predictions for Bitcoin price movements, helping investors make informed decisions based on historical trends and patterns.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8253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309" y="64977"/>
            <a:ext cx="8445843" cy="655051"/>
          </a:xfrm>
          <a:prstGeom prst="rect">
            <a:avLst/>
          </a:prstGeom>
        </p:spPr>
        <p:txBody>
          <a:bodyPr wrap="square">
            <a:spAutoFit/>
          </a:bodyPr>
          <a:lstStyle/>
          <a:p>
            <a:pPr algn="ctr">
              <a:lnSpc>
                <a:spcPct val="115000"/>
              </a:lnSpc>
              <a:spcAft>
                <a:spcPts val="750"/>
              </a:spcAft>
            </a:pPr>
            <a:r>
              <a:rPr lang="en-IN" b="1" dirty="0">
                <a:latin typeface="Times New Roman" panose="02020603050405020304" pitchFamily="18" charset="0"/>
                <a:ea typeface="Calibri" panose="020F0502020204030204" pitchFamily="34" charset="0"/>
                <a:cs typeface="Times New Roman" panose="02020603050405020304" pitchFamily="18" charset="0"/>
              </a:rPr>
              <a:t>OUTPUT SCREEN SHOTS WITH DESCRIPTION.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750"/>
              </a:spcAft>
            </a:pPr>
            <a:r>
              <a:rPr lang="en-IN" sz="1200" b="1" dirty="0">
                <a:latin typeface="Times New Roman" panose="02020603050405020304" pitchFamily="18" charset="0"/>
                <a:ea typeface="Calibri" panose="020F0502020204030204" pitchFamily="34" charset="0"/>
                <a:cs typeface="Times New Roman" panose="02020603050405020304" pitchFamily="18" charset="0"/>
              </a:rPr>
              <a:t>Home Page: </a:t>
            </a:r>
            <a:r>
              <a:rPr lang="en-US" sz="1200" dirty="0">
                <a:latin typeface="Times New Roman" panose="02020603050405020304" pitchFamily="18" charset="0"/>
                <a:ea typeface="Calibri" panose="020F0502020204030204" pitchFamily="34" charset="0"/>
                <a:cs typeface="Times New Roman" panose="02020603050405020304" pitchFamily="18" charset="0"/>
              </a:rPr>
              <a:t>Welcome to Time Series Analysis For Bitcoin Price Prediction Using Prophet.</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C:\Users\0819\Desktop\OCTOMBER\NEW DEVELOPMENT\WORKING\Bitcoin time series\DOCUMENT\SCREEN\HOME.PNG"/>
          <p:cNvPicPr/>
          <p:nvPr/>
        </p:nvPicPr>
        <p:blipFill>
          <a:blip r:embed="rId2">
            <a:extLst>
              <a:ext uri="{28A0092B-C50C-407E-A947-70E740481C1C}">
                <a14:useLocalDpi xmlns:a14="http://schemas.microsoft.com/office/drawing/2010/main" val="0"/>
              </a:ext>
            </a:extLst>
          </a:blip>
          <a:srcRect/>
          <a:stretch>
            <a:fillRect/>
          </a:stretch>
        </p:blipFill>
        <p:spPr bwMode="auto">
          <a:xfrm>
            <a:off x="517749" y="1026160"/>
            <a:ext cx="7543483" cy="3576320"/>
          </a:xfrm>
          <a:prstGeom prst="rect">
            <a:avLst/>
          </a:prstGeom>
          <a:noFill/>
          <a:ln>
            <a:noFill/>
          </a:ln>
        </p:spPr>
      </p:pic>
    </p:spTree>
    <p:extLst>
      <p:ext uri="{BB962C8B-B14F-4D97-AF65-F5344CB8AC3E}">
        <p14:creationId xmlns:p14="http://schemas.microsoft.com/office/powerpoint/2010/main" val="4194643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531" y="85343"/>
            <a:ext cx="8965916" cy="564257"/>
          </a:xfrm>
          <a:prstGeom prst="rect">
            <a:avLst/>
          </a:prstGeom>
        </p:spPr>
        <p:txBody>
          <a:bodyPr wrap="none">
            <a:spAutoFit/>
          </a:bodyPr>
          <a:lstStyle/>
          <a:p>
            <a:pPr algn="just">
              <a:spcAft>
                <a:spcPts val="750"/>
              </a:spcAft>
            </a:pPr>
            <a:r>
              <a:rPr lang="en-IN" sz="1200" b="1" dirty="0">
                <a:latin typeface="Times New Roman" panose="02020603050405020304" pitchFamily="18" charset="0"/>
                <a:ea typeface="Calibri" panose="020F0502020204030204" pitchFamily="34" charset="0"/>
                <a:cs typeface="Times New Roman" panose="02020603050405020304" pitchFamily="18" charset="0"/>
              </a:rPr>
              <a:t>Registration: </a:t>
            </a:r>
            <a:r>
              <a:rPr lang="en-US" sz="1200" dirty="0">
                <a:latin typeface="Times New Roman" panose="02020603050405020304" pitchFamily="18" charset="0"/>
                <a:ea typeface="Calibri" panose="020F0502020204030204" pitchFamily="34" charset="0"/>
                <a:cs typeface="Times New Roman" panose="02020603050405020304" pitchFamily="18" charset="0"/>
              </a:rPr>
              <a:t>The registration page enables new users to create an account so user have to provide name, email, password, confirm password </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750"/>
              </a:spcAft>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and </a:t>
            </a:r>
            <a:r>
              <a:rPr lang="en-US" sz="1200" dirty="0">
                <a:latin typeface="Times New Roman" panose="02020603050405020304" pitchFamily="18" charset="0"/>
                <a:ea typeface="Calibri" panose="020F0502020204030204" pitchFamily="34" charset="0"/>
                <a:cs typeface="Times New Roman" panose="02020603050405020304" pitchFamily="18" charset="0"/>
              </a:rPr>
              <a:t>Address to register.</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C:\Users\0819\Desktop\OCTOMBER\NEW DEVELOPMENT\WORKING\Bitcoin time series\DOCUMENT\SCREEN\REGISTRATION.PNG"/>
          <p:cNvPicPr/>
          <p:nvPr/>
        </p:nvPicPr>
        <p:blipFill>
          <a:blip r:embed="rId2">
            <a:extLst>
              <a:ext uri="{28A0092B-C50C-407E-A947-70E740481C1C}">
                <a14:useLocalDpi xmlns:a14="http://schemas.microsoft.com/office/drawing/2010/main" val="0"/>
              </a:ext>
            </a:extLst>
          </a:blip>
          <a:srcRect/>
          <a:stretch>
            <a:fillRect/>
          </a:stretch>
        </p:blipFill>
        <p:spPr bwMode="auto">
          <a:xfrm>
            <a:off x="396874" y="1057275"/>
            <a:ext cx="8206105" cy="3394710"/>
          </a:xfrm>
          <a:prstGeom prst="rect">
            <a:avLst/>
          </a:prstGeom>
          <a:noFill/>
          <a:ln>
            <a:noFill/>
          </a:ln>
        </p:spPr>
      </p:pic>
    </p:spTree>
    <p:extLst>
      <p:ext uri="{BB962C8B-B14F-4D97-AF65-F5344CB8AC3E}">
        <p14:creationId xmlns:p14="http://schemas.microsoft.com/office/powerpoint/2010/main" val="68609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8" name="Google Shape;398;p28"/>
          <p:cNvSpPr txBox="1">
            <a:spLocks noGrp="1"/>
          </p:cNvSpPr>
          <p:nvPr>
            <p:ph type="title"/>
          </p:nvPr>
        </p:nvSpPr>
        <p:spPr>
          <a:xfrm>
            <a:off x="510551" y="411883"/>
            <a:ext cx="7586870" cy="728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smtClean="0"/>
              <a:t>Problem Statement</a:t>
            </a:r>
            <a:endParaRPr sz="2400" dirty="0"/>
          </a:p>
        </p:txBody>
      </p:sp>
      <p:sp>
        <p:nvSpPr>
          <p:cNvPr id="660" name="Google Shape;660;p28"/>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1441825" y="1096893"/>
            <a:ext cx="5996609" cy="2962158"/>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cryptocurrency market, particularly Bitcoin, is characterized by high volatility, making accurate price prediction a significant challenge for investors. Traditional forecasting methods often struggle to adapt to the dynamic nature of these markets. This study aims to explore the effectiveness of various time series analysis techniques, including RNN, LSTM, ARIMA, and Facebook's Prophet, to predict Bitcoin prices. By employing a dataset of historical timestamps and closing prices, we seek to determine which methodology yields the most accurate forecasts, ultimately providing insights that can aid investors in making informed trading decisions amidst market fluctuations.</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A9E29-4D9A-4AEF-1D67-681B0A118FB1}"/>
              </a:ext>
            </a:extLst>
          </p:cNvPr>
          <p:cNvSpPr txBox="1"/>
          <p:nvPr/>
        </p:nvSpPr>
        <p:spPr>
          <a:xfrm>
            <a:off x="512776" y="101316"/>
            <a:ext cx="7367573" cy="715581"/>
          </a:xfrm>
          <a:prstGeom prst="rect">
            <a:avLst/>
          </a:prstGeom>
          <a:noFill/>
        </p:spPr>
        <p:txBody>
          <a:bodyPr wrap="square">
            <a:spAutoFit/>
          </a:bodyPr>
          <a:lstStyle/>
          <a:p>
            <a:pPr>
              <a:lnSpc>
                <a:spcPct val="150000"/>
              </a:lnSpc>
              <a:spcAft>
                <a:spcPts val="750"/>
              </a:spcAft>
            </a:pPr>
            <a:r>
              <a:rPr lang="en-IN" sz="1350" b="1" dirty="0">
                <a:latin typeface="Times New Roman" panose="02020603050405020304" pitchFamily="18" charset="0"/>
                <a:ea typeface="Calibri" panose="020F0502020204030204" pitchFamily="34" charset="0"/>
                <a:cs typeface="Times New Roman" panose="02020603050405020304" pitchFamily="18" charset="0"/>
              </a:rPr>
              <a:t>Login: </a:t>
            </a:r>
            <a:r>
              <a:rPr lang="en-US" sz="1350" dirty="0">
                <a:latin typeface="Times New Roman" panose="02020603050405020304" pitchFamily="18" charset="0"/>
                <a:ea typeface="Calibri" panose="020F0502020204030204" pitchFamily="34" charset="0"/>
                <a:cs typeface="Times New Roman" panose="02020603050405020304" pitchFamily="18" charset="0"/>
              </a:rPr>
              <a:t>The login page allows registered users to securely access the application. User have to provide register email and password.</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C:\Users\0819\Desktop\OCTOMBER\NEW DEVELOPMENT\WORKING\Bitcoin time series\DOCUMENT\SCREEN\LOGIN.PNG"/>
          <p:cNvPicPr/>
          <p:nvPr/>
        </p:nvPicPr>
        <p:blipFill>
          <a:blip r:embed="rId2">
            <a:extLst>
              <a:ext uri="{28A0092B-C50C-407E-A947-70E740481C1C}">
                <a14:useLocalDpi xmlns:a14="http://schemas.microsoft.com/office/drawing/2010/main" val="0"/>
              </a:ext>
            </a:extLst>
          </a:blip>
          <a:srcRect/>
          <a:stretch>
            <a:fillRect/>
          </a:stretch>
        </p:blipFill>
        <p:spPr bwMode="auto">
          <a:xfrm>
            <a:off x="663574" y="1195704"/>
            <a:ext cx="7444105" cy="3406775"/>
          </a:xfrm>
          <a:prstGeom prst="rect">
            <a:avLst/>
          </a:prstGeom>
          <a:noFill/>
          <a:ln>
            <a:noFill/>
          </a:ln>
        </p:spPr>
      </p:pic>
    </p:spTree>
    <p:extLst>
      <p:ext uri="{BB962C8B-B14F-4D97-AF65-F5344CB8AC3E}">
        <p14:creationId xmlns:p14="http://schemas.microsoft.com/office/powerpoint/2010/main" val="217204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6850" y="214868"/>
            <a:ext cx="7689850" cy="415498"/>
          </a:xfrm>
          <a:prstGeom prst="rect">
            <a:avLst/>
          </a:prstGeom>
        </p:spPr>
        <p:txBody>
          <a:bodyPr wrap="square">
            <a:spAutoFit/>
          </a:bodyPr>
          <a:lstStyle/>
          <a:p>
            <a:pPr>
              <a:lnSpc>
                <a:spcPct val="150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View: </a:t>
            </a:r>
            <a:r>
              <a:rPr lang="en-US" dirty="0">
                <a:latin typeface="Times New Roman" panose="02020603050405020304" pitchFamily="18" charset="0"/>
                <a:ea typeface="Calibri" panose="020F0502020204030204" pitchFamily="34" charset="0"/>
                <a:cs typeface="Times New Roman" panose="02020603050405020304" pitchFamily="18" charset="0"/>
              </a:rPr>
              <a:t>The view data page provides users with access to the data used for Time Series Analysis Bitcoin.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C:\Users\0819\Desktop\OCTOMBER\NEW DEVELOPMENT\WORKING\Bitcoin time series\DOCUMENT\SCREEN\view data.PNG"/>
          <p:cNvPicPr/>
          <p:nvPr/>
        </p:nvPicPr>
        <p:blipFill>
          <a:blip r:embed="rId2">
            <a:extLst>
              <a:ext uri="{28A0092B-C50C-407E-A947-70E740481C1C}">
                <a14:useLocalDpi xmlns:a14="http://schemas.microsoft.com/office/drawing/2010/main" val="0"/>
              </a:ext>
            </a:extLst>
          </a:blip>
          <a:srcRect/>
          <a:stretch>
            <a:fillRect/>
          </a:stretch>
        </p:blipFill>
        <p:spPr bwMode="auto">
          <a:xfrm>
            <a:off x="396874" y="890904"/>
            <a:ext cx="8061325" cy="3818255"/>
          </a:xfrm>
          <a:prstGeom prst="rect">
            <a:avLst/>
          </a:prstGeom>
          <a:noFill/>
          <a:ln>
            <a:noFill/>
          </a:ln>
        </p:spPr>
      </p:pic>
    </p:spTree>
    <p:extLst>
      <p:ext uri="{BB962C8B-B14F-4D97-AF65-F5344CB8AC3E}">
        <p14:creationId xmlns:p14="http://schemas.microsoft.com/office/powerpoint/2010/main" val="3273426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1590" y="230395"/>
            <a:ext cx="8197710" cy="38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just">
              <a:lnSpc>
                <a:spcPct val="150000"/>
              </a:lnSpc>
              <a:spcAft>
                <a:spcPts val="600"/>
              </a:spcAft>
            </a:pPr>
            <a:r>
              <a:rPr lang="en-US" sz="1350" b="1" dirty="0">
                <a:latin typeface="Times New Roman" panose="02020603050405020304" pitchFamily="18" charset="0"/>
                <a:ea typeface="Calibri" panose="020F0502020204030204" pitchFamily="34" charset="0"/>
                <a:cs typeface="Times New Roman" panose="02020603050405020304" pitchFamily="18" charset="0"/>
              </a:rPr>
              <a:t>Prediction:</a:t>
            </a:r>
            <a:r>
              <a:rPr lang="en-US" sz="1350" dirty="0">
                <a:latin typeface="Times New Roman" panose="02020603050405020304" pitchFamily="18" charset="0"/>
                <a:ea typeface="Calibri" panose="020F0502020204030204" pitchFamily="34" charset="0"/>
                <a:cs typeface="Times New Roman" panose="02020603050405020304" pitchFamily="18" charset="0"/>
              </a:rPr>
              <a:t> </a:t>
            </a:r>
            <a:r>
              <a:rPr lang="en-US" sz="1350" dirty="0">
                <a:latin typeface="Times New Roman" panose="02020603050405020304" pitchFamily="18" charset="0"/>
                <a:ea typeface="Calibri" panose="020F0502020204030204" pitchFamily="34" charset="0"/>
              </a:rPr>
              <a:t>This is the prediction page here user have to provide values in week to forecast the bitcoin value.</a:t>
            </a:r>
            <a:endParaRPr lang="en-IN"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3"/>
          <p:cNvSpPr>
            <a:spLocks noChangeArrowheads="1"/>
          </p:cNvSpPr>
          <p:nvPr/>
        </p:nvSpPr>
        <p:spPr bwMode="auto">
          <a:xfrm>
            <a:off x="4744963" y="4664718"/>
            <a:ext cx="65"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algn="ctr" defTabSz="685800" eaLnBrk="0" fontAlgn="base" hangingPunct="0">
              <a:spcBef>
                <a:spcPct val="0"/>
              </a:spcBef>
              <a:spcAft>
                <a:spcPct val="0"/>
              </a:spcAft>
              <a:buClrTx/>
            </a:pPr>
            <a:endParaRPr lang="en-US" sz="1500" dirty="0">
              <a:solidFill>
                <a:schemeClr val="tx1"/>
              </a:solidFill>
              <a:latin typeface="Arial" panose="020B0604020202020204" pitchFamily="34" charset="0"/>
            </a:endParaRPr>
          </a:p>
        </p:txBody>
      </p:sp>
      <p:pic>
        <p:nvPicPr>
          <p:cNvPr id="5" name="Picture 4" descr="C:\Users\0819\Desktop\OCTOMBER\NEW DEVELOPMENT\WORKING\Bitcoin time series\DOCUMENT\SCREEN\PREDICTION.PNG"/>
          <p:cNvPicPr/>
          <p:nvPr/>
        </p:nvPicPr>
        <p:blipFill>
          <a:blip r:embed="rId2">
            <a:extLst>
              <a:ext uri="{28A0092B-C50C-407E-A947-70E740481C1C}">
                <a14:useLocalDpi xmlns:a14="http://schemas.microsoft.com/office/drawing/2010/main" val="0"/>
              </a:ext>
            </a:extLst>
          </a:blip>
          <a:srcRect/>
          <a:stretch>
            <a:fillRect/>
          </a:stretch>
        </p:blipFill>
        <p:spPr bwMode="auto">
          <a:xfrm>
            <a:off x="694372" y="1162375"/>
            <a:ext cx="7268528" cy="3502343"/>
          </a:xfrm>
          <a:prstGeom prst="rect">
            <a:avLst/>
          </a:prstGeom>
          <a:noFill/>
          <a:ln>
            <a:noFill/>
          </a:ln>
        </p:spPr>
      </p:pic>
    </p:spTree>
    <p:extLst>
      <p:ext uri="{BB962C8B-B14F-4D97-AF65-F5344CB8AC3E}">
        <p14:creationId xmlns:p14="http://schemas.microsoft.com/office/powerpoint/2010/main" val="271164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38"/>
          <p:cNvSpPr txBox="1">
            <a:spLocks noGrp="1"/>
          </p:cNvSpPr>
          <p:nvPr>
            <p:ph type="title"/>
          </p:nvPr>
        </p:nvSpPr>
        <p:spPr>
          <a:xfrm>
            <a:off x="384950" y="413266"/>
            <a:ext cx="7878798" cy="710700"/>
          </a:xfrm>
          <a:prstGeom prst="rect">
            <a:avLst/>
          </a:prstGeom>
          <a:ln>
            <a:noFill/>
          </a:ln>
        </p:spPr>
        <p:txBody>
          <a:bodyPr spcFirstLastPara="1" wrap="square" lIns="91425" tIns="91425" rIns="91425" bIns="91425" anchor="t" anchorCtr="0">
            <a:noAutofit/>
          </a:bodyPr>
          <a:lstStyle/>
          <a:p>
            <a:pPr lvl="0"/>
            <a:r>
              <a:rPr lang="en-IN" altLang="en-US" sz="2400" b="1" dirty="0" smtClean="0">
                <a:latin typeface="Times New Roman" panose="02020603050405020304" pitchFamily="18" charset="0"/>
                <a:ea typeface="Poppins" panose="00000500000000000000"/>
                <a:cs typeface="Times New Roman" panose="02020603050405020304" pitchFamily="18" charset="0"/>
                <a:sym typeface="Poppins" panose="00000500000000000000"/>
              </a:rPr>
              <a:t>Future Scope</a:t>
            </a:r>
          </a:p>
        </p:txBody>
      </p:sp>
      <p:sp>
        <p:nvSpPr>
          <p:cNvPr id="1389" name="Google Shape;1389;p38"/>
          <p:cNvSpPr/>
          <p:nvPr/>
        </p:nvSpPr>
        <p:spPr>
          <a:xfrm>
            <a:off x="6611106" y="2845440"/>
            <a:ext cx="2188668" cy="1945017"/>
          </a:xfrm>
          <a:custGeom>
            <a:avLst/>
            <a:gdLst/>
            <a:ahLst/>
            <a:cxnLst/>
            <a:rect l="l" t="t" r="r" b="b"/>
            <a:pathLst>
              <a:path w="67892" h="60334" extrusionOk="0">
                <a:moveTo>
                  <a:pt x="40065" y="0"/>
                </a:moveTo>
                <a:cubicBezTo>
                  <a:pt x="29635" y="0"/>
                  <a:pt x="18295" y="2594"/>
                  <a:pt x="9925" y="11430"/>
                </a:cubicBezTo>
                <a:cubicBezTo>
                  <a:pt x="9172" y="12224"/>
                  <a:pt x="8479" y="13096"/>
                  <a:pt x="7843" y="14035"/>
                </a:cubicBezTo>
                <a:cubicBezTo>
                  <a:pt x="7800" y="14099"/>
                  <a:pt x="7759" y="14161"/>
                  <a:pt x="7716" y="14225"/>
                </a:cubicBezTo>
                <a:cubicBezTo>
                  <a:pt x="0" y="25889"/>
                  <a:pt x="1051" y="47717"/>
                  <a:pt x="10852" y="60333"/>
                </a:cubicBezTo>
                <a:lnTo>
                  <a:pt x="65912" y="60309"/>
                </a:lnTo>
                <a:cubicBezTo>
                  <a:pt x="67000" y="60309"/>
                  <a:pt x="67880" y="59429"/>
                  <a:pt x="67880" y="58342"/>
                </a:cubicBezTo>
                <a:lnTo>
                  <a:pt x="67892" y="5246"/>
                </a:lnTo>
                <a:cubicBezTo>
                  <a:pt x="67784" y="5202"/>
                  <a:pt x="54837" y="0"/>
                  <a:pt x="40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3"/>
          <p:cNvSpPr>
            <a:spLocks noChangeArrowheads="1"/>
          </p:cNvSpPr>
          <p:nvPr/>
        </p:nvSpPr>
        <p:spPr bwMode="auto">
          <a:xfrm>
            <a:off x="549431" y="1021864"/>
            <a:ext cx="7914536"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algn="just" eaLnBrk="0" fontAlgn="base" hangingPunct="0">
              <a:lnSpc>
                <a:spcPct val="150000"/>
              </a:lnSpc>
              <a:spcBef>
                <a:spcPct val="0"/>
              </a:spcBef>
              <a:spcAft>
                <a:spcPct val="0"/>
              </a:spcAft>
              <a:buClrTx/>
              <a:buFont typeface="Wingdings" panose="05000000000000000000" pitchFamily="2" charset="2"/>
              <a:buChar char="Ø"/>
            </a:pPr>
            <a:r>
              <a:rPr lang="en-US" altLang="en-US" b="1" dirty="0" smtClean="0">
                <a:solidFill>
                  <a:schemeClr val="accent4"/>
                </a:solidFill>
                <a:latin typeface="Times New Roman" panose="02020603050405020304" pitchFamily="18" charset="0"/>
                <a:cs typeface="Times New Roman" panose="02020603050405020304" pitchFamily="18" charset="0"/>
              </a:rPr>
              <a:t>Integration </a:t>
            </a:r>
            <a:r>
              <a:rPr lang="en-US" altLang="en-US" b="1" dirty="0">
                <a:solidFill>
                  <a:schemeClr val="accent4"/>
                </a:solidFill>
                <a:latin typeface="Times New Roman" panose="02020603050405020304" pitchFamily="18" charset="0"/>
                <a:cs typeface="Times New Roman" panose="02020603050405020304" pitchFamily="18" charset="0"/>
              </a:rPr>
              <a:t>of Additional Data Sources</a:t>
            </a:r>
            <a:r>
              <a:rPr lang="en-US" altLang="en-US" b="1" dirty="0" smtClean="0">
                <a:solidFill>
                  <a:schemeClr val="accent4"/>
                </a:solidFill>
                <a:latin typeface="Times New Roman" panose="02020603050405020304" pitchFamily="18" charset="0"/>
                <a:cs typeface="Times New Roman" panose="02020603050405020304" pitchFamily="18" charset="0"/>
              </a:rPr>
              <a:t>: </a:t>
            </a:r>
            <a:r>
              <a:rPr lang="en-US" altLang="en-US" dirty="0">
                <a:solidFill>
                  <a:schemeClr val="accent4"/>
                </a:solidFill>
                <a:latin typeface="Times New Roman" panose="02020603050405020304" pitchFamily="18" charset="0"/>
                <a:cs typeface="Times New Roman" panose="02020603050405020304" pitchFamily="18" charset="0"/>
              </a:rPr>
              <a:t>Explore the incorporation of macroeconomic indicators and social media sentiment analysis to improve prediction accuracy in Bitcoin price forecasting.</a:t>
            </a:r>
          </a:p>
          <a:p>
            <a:pPr marL="285750" lvl="0" indent="-285750" algn="just" eaLnBrk="0" fontAlgn="base" hangingPunct="0">
              <a:lnSpc>
                <a:spcPct val="150000"/>
              </a:lnSpc>
              <a:spcBef>
                <a:spcPct val="0"/>
              </a:spcBef>
              <a:spcAft>
                <a:spcPct val="0"/>
              </a:spcAft>
              <a:buClrTx/>
              <a:buFont typeface="Wingdings" panose="05000000000000000000" pitchFamily="2" charset="2"/>
              <a:buChar char="Ø"/>
            </a:pPr>
            <a:endParaRPr lang="en-US" altLang="en-US" b="1" dirty="0">
              <a:solidFill>
                <a:schemeClr val="accent4"/>
              </a:solidFill>
              <a:latin typeface="Times New Roman" panose="02020603050405020304" pitchFamily="18" charset="0"/>
              <a:cs typeface="Times New Roman" panose="02020603050405020304" pitchFamily="18" charset="0"/>
            </a:endParaRPr>
          </a:p>
          <a:p>
            <a:pPr marL="285750" lvl="0" indent="-285750" algn="just" eaLnBrk="0" fontAlgn="base" hangingPunct="0">
              <a:lnSpc>
                <a:spcPct val="150000"/>
              </a:lnSpc>
              <a:spcBef>
                <a:spcPct val="0"/>
              </a:spcBef>
              <a:spcAft>
                <a:spcPct val="0"/>
              </a:spcAft>
              <a:buClrTx/>
              <a:buFont typeface="Wingdings" panose="05000000000000000000" pitchFamily="2" charset="2"/>
              <a:buChar char="Ø"/>
            </a:pPr>
            <a:r>
              <a:rPr lang="en-US" altLang="en-US" b="1" dirty="0" smtClean="0">
                <a:solidFill>
                  <a:schemeClr val="accent4"/>
                </a:solidFill>
                <a:latin typeface="Times New Roman" panose="02020603050405020304" pitchFamily="18" charset="0"/>
                <a:cs typeface="Times New Roman" panose="02020603050405020304" pitchFamily="18" charset="0"/>
              </a:rPr>
              <a:t>Development </a:t>
            </a:r>
            <a:r>
              <a:rPr lang="en-US" altLang="en-US" b="1" dirty="0">
                <a:solidFill>
                  <a:schemeClr val="accent4"/>
                </a:solidFill>
                <a:latin typeface="Times New Roman" panose="02020603050405020304" pitchFamily="18" charset="0"/>
                <a:cs typeface="Times New Roman" panose="02020603050405020304" pitchFamily="18" charset="0"/>
              </a:rPr>
              <a:t>of Hybrid Models</a:t>
            </a:r>
            <a:r>
              <a:rPr lang="en-US" altLang="en-US" b="1" dirty="0" smtClean="0">
                <a:solidFill>
                  <a:schemeClr val="accent4"/>
                </a:solidFill>
                <a:latin typeface="Times New Roman" panose="02020603050405020304" pitchFamily="18" charset="0"/>
                <a:cs typeface="Times New Roman" panose="02020603050405020304" pitchFamily="18" charset="0"/>
              </a:rPr>
              <a:t>: </a:t>
            </a:r>
            <a:r>
              <a:rPr lang="en-US" altLang="en-US" dirty="0">
                <a:solidFill>
                  <a:schemeClr val="accent4"/>
                </a:solidFill>
                <a:latin typeface="Times New Roman" panose="02020603050405020304" pitchFamily="18" charset="0"/>
                <a:cs typeface="Times New Roman" panose="02020603050405020304" pitchFamily="18" charset="0"/>
              </a:rPr>
              <a:t>Investigate the potential of combining different predictive models, such as RNN and ARIMA, to leverage their strengths for enhanced forecasting performance.</a:t>
            </a:r>
          </a:p>
          <a:p>
            <a:pPr marL="285750" lvl="0" indent="-285750" algn="just" eaLnBrk="0" fontAlgn="base" hangingPunct="0">
              <a:lnSpc>
                <a:spcPct val="150000"/>
              </a:lnSpc>
              <a:spcBef>
                <a:spcPct val="0"/>
              </a:spcBef>
              <a:spcAft>
                <a:spcPct val="0"/>
              </a:spcAft>
              <a:buClrTx/>
              <a:buFont typeface="Wingdings" panose="05000000000000000000" pitchFamily="2" charset="2"/>
              <a:buChar char="Ø"/>
            </a:pPr>
            <a:endParaRPr lang="en-US" altLang="en-US" b="1" dirty="0">
              <a:solidFill>
                <a:schemeClr val="accent4"/>
              </a:solidFill>
              <a:latin typeface="Times New Roman" panose="02020603050405020304" pitchFamily="18" charset="0"/>
              <a:cs typeface="Times New Roman" panose="02020603050405020304" pitchFamily="18" charset="0"/>
            </a:endParaRPr>
          </a:p>
          <a:p>
            <a:pPr marL="285750" lvl="0" indent="-285750" algn="just" eaLnBrk="0" fontAlgn="base" hangingPunct="0">
              <a:lnSpc>
                <a:spcPct val="150000"/>
              </a:lnSpc>
              <a:spcBef>
                <a:spcPct val="0"/>
              </a:spcBef>
              <a:spcAft>
                <a:spcPct val="0"/>
              </a:spcAft>
              <a:buClrTx/>
              <a:buFont typeface="Wingdings" panose="05000000000000000000" pitchFamily="2" charset="2"/>
              <a:buChar char="Ø"/>
            </a:pPr>
            <a:r>
              <a:rPr lang="en-US" altLang="en-US" b="1" dirty="0" smtClean="0">
                <a:solidFill>
                  <a:schemeClr val="accent4"/>
                </a:solidFill>
                <a:latin typeface="Times New Roman" panose="02020603050405020304" pitchFamily="18" charset="0"/>
                <a:cs typeface="Times New Roman" panose="02020603050405020304" pitchFamily="18" charset="0"/>
              </a:rPr>
              <a:t>Real-Time </a:t>
            </a:r>
            <a:r>
              <a:rPr lang="en-US" altLang="en-US" b="1" dirty="0">
                <a:solidFill>
                  <a:schemeClr val="accent4"/>
                </a:solidFill>
                <a:latin typeface="Times New Roman" panose="02020603050405020304" pitchFamily="18" charset="0"/>
                <a:cs typeface="Times New Roman" panose="02020603050405020304" pitchFamily="18" charset="0"/>
              </a:rPr>
              <a:t>Prediction Systems</a:t>
            </a:r>
            <a:r>
              <a:rPr lang="en-US" altLang="en-US" b="1" dirty="0" smtClean="0">
                <a:solidFill>
                  <a:schemeClr val="accent4"/>
                </a:solidFill>
                <a:latin typeface="Times New Roman" panose="02020603050405020304" pitchFamily="18" charset="0"/>
                <a:cs typeface="Times New Roman" panose="02020603050405020304" pitchFamily="18" charset="0"/>
              </a:rPr>
              <a:t>: </a:t>
            </a:r>
            <a:r>
              <a:rPr lang="en-US" altLang="en-US" dirty="0">
                <a:solidFill>
                  <a:schemeClr val="accent4"/>
                </a:solidFill>
                <a:latin typeface="Times New Roman" panose="02020603050405020304" pitchFamily="18" charset="0"/>
                <a:cs typeface="Times New Roman" panose="02020603050405020304" pitchFamily="18" charset="0"/>
              </a:rPr>
              <a:t>Design and implement a real-time Bitcoin price prediction system that utilizes machine learning models for dynamic trading strategies.</a:t>
            </a:r>
          </a:p>
          <a:p>
            <a:pPr marL="285750" lvl="0" indent="-285750" algn="just" eaLnBrk="0" fontAlgn="base" hangingPunct="0">
              <a:lnSpc>
                <a:spcPct val="150000"/>
              </a:lnSpc>
              <a:spcBef>
                <a:spcPct val="0"/>
              </a:spcBef>
              <a:spcAft>
                <a:spcPct val="0"/>
              </a:spcAft>
              <a:buClrTx/>
              <a:buFont typeface="Wingdings" panose="05000000000000000000" pitchFamily="2" charset="2"/>
              <a:buChar char="Ø"/>
            </a:pPr>
            <a:endParaRPr lang="en-US" altLang="en-US" b="1" dirty="0">
              <a:solidFill>
                <a:schemeClr val="accent4"/>
              </a:solidFill>
              <a:latin typeface="Times New Roman" panose="02020603050405020304" pitchFamily="18" charset="0"/>
              <a:cs typeface="Times New Roman" panose="02020603050405020304" pitchFamily="18" charset="0"/>
            </a:endParaRPr>
          </a:p>
          <a:p>
            <a:pPr marL="285750" lvl="0" indent="-285750" algn="just" eaLnBrk="0" fontAlgn="base" hangingPunct="0">
              <a:lnSpc>
                <a:spcPct val="150000"/>
              </a:lnSpc>
              <a:spcBef>
                <a:spcPct val="0"/>
              </a:spcBef>
              <a:spcAft>
                <a:spcPct val="0"/>
              </a:spcAft>
              <a:buClrTx/>
              <a:buFont typeface="Wingdings" panose="05000000000000000000" pitchFamily="2" charset="2"/>
              <a:buChar char="Ø"/>
            </a:pPr>
            <a:r>
              <a:rPr lang="en-US" altLang="en-US" b="1" dirty="0" smtClean="0">
                <a:solidFill>
                  <a:schemeClr val="accent4"/>
                </a:solidFill>
                <a:latin typeface="Times New Roman" panose="02020603050405020304" pitchFamily="18" charset="0"/>
                <a:cs typeface="Times New Roman" panose="02020603050405020304" pitchFamily="18" charset="0"/>
              </a:rPr>
              <a:t>Application </a:t>
            </a:r>
            <a:r>
              <a:rPr lang="en-US" altLang="en-US" b="1" dirty="0">
                <a:solidFill>
                  <a:schemeClr val="accent4"/>
                </a:solidFill>
                <a:latin typeface="Times New Roman" panose="02020603050405020304" pitchFamily="18" charset="0"/>
                <a:cs typeface="Times New Roman" panose="02020603050405020304" pitchFamily="18" charset="0"/>
              </a:rPr>
              <a:t>to Other Cryptocurrencies</a:t>
            </a:r>
            <a:r>
              <a:rPr lang="en-US" altLang="en-US" b="1" dirty="0" smtClean="0">
                <a:solidFill>
                  <a:schemeClr val="accent4"/>
                </a:solidFill>
                <a:latin typeface="Times New Roman" panose="02020603050405020304" pitchFamily="18" charset="0"/>
                <a:cs typeface="Times New Roman" panose="02020603050405020304" pitchFamily="18" charset="0"/>
              </a:rPr>
              <a:t>: </a:t>
            </a:r>
            <a:r>
              <a:rPr lang="en-US" altLang="en-US" dirty="0">
                <a:solidFill>
                  <a:schemeClr val="accent4"/>
                </a:solidFill>
                <a:latin typeface="Times New Roman" panose="02020603050405020304" pitchFamily="18" charset="0"/>
                <a:cs typeface="Times New Roman" panose="02020603050405020304" pitchFamily="18" charset="0"/>
              </a:rPr>
              <a:t>Extend the analysis and methodologies developed in this study to other cryptocurrencies to evaluate their predictive efficacy across diverse digital assets.</a:t>
            </a:r>
            <a:endParaRPr kumimoji="0" lang="en-US" altLang="en-US"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38"/>
          <p:cNvSpPr txBox="1">
            <a:spLocks noGrp="1"/>
          </p:cNvSpPr>
          <p:nvPr>
            <p:ph type="title"/>
          </p:nvPr>
        </p:nvSpPr>
        <p:spPr>
          <a:xfrm>
            <a:off x="423050" y="567846"/>
            <a:ext cx="7878798" cy="710700"/>
          </a:xfrm>
          <a:prstGeom prst="rect">
            <a:avLst/>
          </a:prstGeom>
          <a:ln>
            <a:noFill/>
          </a:ln>
        </p:spPr>
        <p:txBody>
          <a:bodyPr spcFirstLastPara="1" wrap="square" lIns="91425" tIns="91425" rIns="91425" bIns="91425" anchor="t" anchorCtr="0">
            <a:noAutofit/>
          </a:bodyPr>
          <a:lstStyle/>
          <a:p>
            <a:pPr lvl="0"/>
            <a:r>
              <a:rPr lang="en-IN" altLang="en-US" sz="2400" b="1" dirty="0" smtClean="0">
                <a:latin typeface="Times New Roman" panose="02020603050405020304" pitchFamily="18" charset="0"/>
                <a:ea typeface="Poppins" panose="00000500000000000000"/>
                <a:cs typeface="Times New Roman" panose="02020603050405020304" pitchFamily="18" charset="0"/>
                <a:sym typeface="Poppins" panose="00000500000000000000"/>
              </a:rPr>
              <a:t>Conclusion</a:t>
            </a:r>
          </a:p>
        </p:txBody>
      </p:sp>
      <p:sp>
        <p:nvSpPr>
          <p:cNvPr id="1389" name="Google Shape;1389;p38"/>
          <p:cNvSpPr/>
          <p:nvPr/>
        </p:nvSpPr>
        <p:spPr>
          <a:xfrm>
            <a:off x="6611106" y="2845440"/>
            <a:ext cx="2188668" cy="1945017"/>
          </a:xfrm>
          <a:custGeom>
            <a:avLst/>
            <a:gdLst/>
            <a:ahLst/>
            <a:cxnLst/>
            <a:rect l="l" t="t" r="r" b="b"/>
            <a:pathLst>
              <a:path w="67892" h="60334" extrusionOk="0">
                <a:moveTo>
                  <a:pt x="40065" y="0"/>
                </a:moveTo>
                <a:cubicBezTo>
                  <a:pt x="29635" y="0"/>
                  <a:pt x="18295" y="2594"/>
                  <a:pt x="9925" y="11430"/>
                </a:cubicBezTo>
                <a:cubicBezTo>
                  <a:pt x="9172" y="12224"/>
                  <a:pt x="8479" y="13096"/>
                  <a:pt x="7843" y="14035"/>
                </a:cubicBezTo>
                <a:cubicBezTo>
                  <a:pt x="7800" y="14099"/>
                  <a:pt x="7759" y="14161"/>
                  <a:pt x="7716" y="14225"/>
                </a:cubicBezTo>
                <a:cubicBezTo>
                  <a:pt x="0" y="25889"/>
                  <a:pt x="1051" y="47717"/>
                  <a:pt x="10852" y="60333"/>
                </a:cubicBezTo>
                <a:lnTo>
                  <a:pt x="65912" y="60309"/>
                </a:lnTo>
                <a:cubicBezTo>
                  <a:pt x="67000" y="60309"/>
                  <a:pt x="67880" y="59429"/>
                  <a:pt x="67880" y="58342"/>
                </a:cubicBezTo>
                <a:lnTo>
                  <a:pt x="67892" y="5246"/>
                </a:lnTo>
                <a:cubicBezTo>
                  <a:pt x="67784" y="5202"/>
                  <a:pt x="54837" y="0"/>
                  <a:pt x="40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3"/>
          <p:cNvSpPr>
            <a:spLocks noChangeArrowheads="1"/>
          </p:cNvSpPr>
          <p:nvPr/>
        </p:nvSpPr>
        <p:spPr bwMode="auto">
          <a:xfrm>
            <a:off x="609372" y="1306574"/>
            <a:ext cx="7914536" cy="296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lvl="0" indent="0" algn="just" eaLnBrk="0" fontAlgn="base" hangingPunct="0">
              <a:lnSpc>
                <a:spcPct val="150000"/>
              </a:lnSpc>
              <a:spcBef>
                <a:spcPct val="0"/>
              </a:spcBef>
              <a:spcAft>
                <a:spcPct val="0"/>
              </a:spcAft>
              <a:buClrTx/>
              <a:buFont typeface="Wingdings" panose="05000000000000000000" charset="0"/>
              <a:buNone/>
            </a:pPr>
            <a:r>
              <a:rPr lang="en-US" altLang="en-US" dirty="0">
                <a:solidFill>
                  <a:schemeClr val="tx1"/>
                </a:solidFill>
                <a:latin typeface="Times New Roman" panose="02020603050405020304" pitchFamily="18" charset="0"/>
                <a:cs typeface="Times New Roman" panose="02020603050405020304" pitchFamily="18" charset="0"/>
              </a:rPr>
              <a:t>In conclusion, this study demonstrates the effectiveness of various time series methodologies, including RNN, LSTM, ARIMA, and Facebook's Prophet, in predicting Bitcoin prices. By analysing historical price data, we identified that each model has distinct advantages and limitations, particularly in handling the volatility characteristic of cryptocurrency markets. Our findings suggest that while traditional models like ARIMA provide a solid baseline, advanced neural network approaches like LSTM and RNN may yield more accurate forecasts in certain scenarios. Facebook's Prophet also proved to be a valuable tool for capturing seasonality and trends. Ultimately, this research not only contributes to understanding Bitcoin price movements but also offers insights that can aid investors in making informed trading decisions amidst market fluctuations.</a:t>
            </a:r>
            <a:endParaRPr kumimoji="0" lang="en-US" altLang="en-US"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4143" y="263330"/>
            <a:ext cx="3949665" cy="518548"/>
          </a:xfrm>
        </p:spPr>
        <p:txBody>
          <a:bodyPr/>
          <a:lstStyle/>
          <a:p>
            <a:r>
              <a:rPr lang="en-US" sz="2400" b="1" dirty="0" smtClean="0">
                <a:latin typeface="Times New Roman" panose="02020603050405020304" pitchFamily="18" charset="0"/>
                <a:cs typeface="Times New Roman" panose="02020603050405020304" pitchFamily="18" charset="0"/>
              </a:rPr>
              <a:t>Reference</a:t>
            </a:r>
            <a:endParaRPr lang="en-IN" sz="2400" b="1" dirty="0">
              <a:latin typeface="Times New Roman" panose="02020603050405020304" pitchFamily="18" charset="0"/>
              <a:cs typeface="Times New Roman" panose="02020603050405020304" pitchFamily="18" charset="0"/>
            </a:endParaRPr>
          </a:p>
        </p:txBody>
      </p:sp>
      <p:sp>
        <p:nvSpPr>
          <p:cNvPr id="3" name="Rectangle 2"/>
          <p:cNvSpPr/>
          <p:nvPr/>
        </p:nvSpPr>
        <p:spPr>
          <a:xfrm>
            <a:off x="496957" y="676193"/>
            <a:ext cx="8169965" cy="3954929"/>
          </a:xfrm>
          <a:prstGeom prst="rect">
            <a:avLst/>
          </a:prstGeom>
        </p:spPr>
        <p:txBody>
          <a:bodyPr wrap="square">
            <a:spAutoFit/>
          </a:bodyPr>
          <a:lstStyle/>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 I. </a:t>
            </a:r>
            <a:r>
              <a:rPr lang="en-IN" dirty="0" err="1">
                <a:latin typeface="Times New Roman" panose="02020603050405020304" pitchFamily="18" charset="0"/>
                <a:ea typeface="Calibri" panose="020F0502020204030204" pitchFamily="34" charset="0"/>
                <a:cs typeface="Times New Roman" panose="02020603050405020304" pitchFamily="18" charset="0"/>
              </a:rPr>
              <a:t>Alqassem</a:t>
            </a:r>
            <a:r>
              <a:rPr lang="en-IN" dirty="0">
                <a:latin typeface="Times New Roman" panose="02020603050405020304" pitchFamily="18" charset="0"/>
                <a:ea typeface="Calibri" panose="020F0502020204030204" pitchFamily="34" charset="0"/>
                <a:cs typeface="Times New Roman" panose="02020603050405020304" pitchFamily="18" charset="0"/>
              </a:rPr>
              <a:t>, I. </a:t>
            </a:r>
            <a:r>
              <a:rPr lang="en-IN" dirty="0" err="1">
                <a:latin typeface="Times New Roman" panose="02020603050405020304" pitchFamily="18" charset="0"/>
                <a:ea typeface="Calibri" panose="020F0502020204030204" pitchFamily="34" charset="0"/>
                <a:cs typeface="Times New Roman" panose="02020603050405020304" pitchFamily="18" charset="0"/>
              </a:rPr>
              <a:t>Rahwan</a:t>
            </a:r>
            <a:r>
              <a:rPr lang="en-IN" dirty="0">
                <a:latin typeface="Times New Roman" panose="02020603050405020304" pitchFamily="18" charset="0"/>
                <a:ea typeface="Calibri" panose="020F0502020204030204" pitchFamily="34" charset="0"/>
                <a:cs typeface="Times New Roman" panose="02020603050405020304" pitchFamily="18" charset="0"/>
              </a:rPr>
              <a:t>, and D. </a:t>
            </a:r>
            <a:r>
              <a:rPr lang="en-IN" dirty="0" err="1">
                <a:latin typeface="Times New Roman" panose="02020603050405020304" pitchFamily="18" charset="0"/>
                <a:ea typeface="Calibri" panose="020F0502020204030204" pitchFamily="34" charset="0"/>
                <a:cs typeface="Times New Roman" panose="02020603050405020304" pitchFamily="18" charset="0"/>
              </a:rPr>
              <a:t>Svetinovic</a:t>
            </a:r>
            <a:r>
              <a:rPr lang="en-IN" dirty="0">
                <a:latin typeface="Times New Roman" panose="02020603050405020304" pitchFamily="18" charset="0"/>
                <a:ea typeface="Calibri" panose="020F0502020204030204" pitchFamily="34" charset="0"/>
                <a:cs typeface="Times New Roman" panose="02020603050405020304" pitchFamily="18" charset="0"/>
              </a:rPr>
              <a:t>, “The anti-social system properties: Bitcoin network data analysis,” IEEE Trans. Syst., Man, </a:t>
            </a:r>
            <a:r>
              <a:rPr lang="en-IN" dirty="0" err="1">
                <a:latin typeface="Times New Roman" panose="02020603050405020304" pitchFamily="18" charset="0"/>
                <a:ea typeface="Calibri" panose="020F0502020204030204" pitchFamily="34" charset="0"/>
                <a:cs typeface="Times New Roman" panose="02020603050405020304" pitchFamily="18" charset="0"/>
              </a:rPr>
              <a:t>Cybern</a:t>
            </a:r>
            <a:r>
              <a:rPr lang="en-IN" dirty="0">
                <a:latin typeface="Times New Roman" panose="02020603050405020304" pitchFamily="18" charset="0"/>
                <a:ea typeface="Calibri" panose="020F0502020204030204" pitchFamily="34" charset="0"/>
                <a:cs typeface="Times New Roman" panose="02020603050405020304" pitchFamily="18" charset="0"/>
              </a:rPr>
              <a:t>., Syst., vol. 50, no. 1, pp. 21–31, Jan. 2020. [11] J. Kim, J. Kim, H. Kim, M. Shim, and E. Choi, ‘‘CNN-based network intrusion detection against denial-of-service attacks,’’ Electronics, vol. 9, no. 6, p. 916, Jun. 2020.</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[2] P. </a:t>
            </a:r>
            <a:r>
              <a:rPr lang="en-IN" dirty="0" err="1">
                <a:latin typeface="Times New Roman" panose="02020603050405020304" pitchFamily="18" charset="0"/>
                <a:ea typeface="Calibri" panose="020F0502020204030204" pitchFamily="34" charset="0"/>
                <a:cs typeface="Times New Roman" panose="02020603050405020304" pitchFamily="18" charset="0"/>
              </a:rPr>
              <a:t>Nerurkar</a:t>
            </a:r>
            <a:r>
              <a:rPr lang="en-IN" dirty="0">
                <a:latin typeface="Times New Roman" panose="02020603050405020304" pitchFamily="18" charset="0"/>
                <a:ea typeface="Calibri" panose="020F0502020204030204" pitchFamily="34" charset="0"/>
                <a:cs typeface="Times New Roman" panose="02020603050405020304" pitchFamily="18" charset="0"/>
              </a:rPr>
              <a:t>, D. Patel, Y. </a:t>
            </a:r>
            <a:r>
              <a:rPr lang="en-IN" dirty="0" err="1">
                <a:latin typeface="Times New Roman" panose="02020603050405020304" pitchFamily="18" charset="0"/>
                <a:ea typeface="Calibri" panose="020F0502020204030204" pitchFamily="34" charset="0"/>
                <a:cs typeface="Times New Roman" panose="02020603050405020304" pitchFamily="18" charset="0"/>
              </a:rPr>
              <a:t>Busnel</a:t>
            </a:r>
            <a:r>
              <a:rPr lang="en-IN" dirty="0">
                <a:latin typeface="Times New Roman" panose="02020603050405020304" pitchFamily="18" charset="0"/>
                <a:ea typeface="Calibri" panose="020F0502020204030204" pitchFamily="34" charset="0"/>
                <a:cs typeface="Times New Roman" panose="02020603050405020304" pitchFamily="18" charset="0"/>
              </a:rPr>
              <a:t>, R. </a:t>
            </a:r>
            <a:r>
              <a:rPr lang="en-IN" dirty="0" err="1">
                <a:latin typeface="Times New Roman" panose="02020603050405020304" pitchFamily="18" charset="0"/>
                <a:ea typeface="Calibri" panose="020F0502020204030204" pitchFamily="34" charset="0"/>
                <a:cs typeface="Times New Roman" panose="02020603050405020304" pitchFamily="18" charset="0"/>
              </a:rPr>
              <a:t>Ludinard</a:t>
            </a:r>
            <a:r>
              <a:rPr lang="en-IN" dirty="0">
                <a:latin typeface="Times New Roman" panose="02020603050405020304" pitchFamily="18" charset="0"/>
                <a:ea typeface="Calibri" panose="020F0502020204030204" pitchFamily="34" charset="0"/>
                <a:cs typeface="Times New Roman" panose="02020603050405020304" pitchFamily="18" charset="0"/>
              </a:rPr>
              <a:t>, S. </a:t>
            </a:r>
            <a:r>
              <a:rPr lang="en-IN" dirty="0" err="1">
                <a:latin typeface="Times New Roman" panose="02020603050405020304" pitchFamily="18" charset="0"/>
                <a:ea typeface="Calibri" panose="020F0502020204030204" pitchFamily="34" charset="0"/>
                <a:cs typeface="Times New Roman" panose="02020603050405020304" pitchFamily="18" charset="0"/>
              </a:rPr>
              <a:t>Kumari</a:t>
            </a:r>
            <a:r>
              <a:rPr lang="en-IN" dirty="0">
                <a:latin typeface="Times New Roman" panose="02020603050405020304" pitchFamily="18" charset="0"/>
                <a:ea typeface="Calibri" panose="020F0502020204030204" pitchFamily="34" charset="0"/>
                <a:cs typeface="Times New Roman" panose="02020603050405020304" pitchFamily="18" charset="0"/>
              </a:rPr>
              <a:t>, and M. K. Khan, “Dissecting Bitcoin </a:t>
            </a:r>
            <a:r>
              <a:rPr lang="en-IN" dirty="0" err="1">
                <a:latin typeface="Times New Roman" panose="02020603050405020304" pitchFamily="18" charset="0"/>
                <a:ea typeface="Calibri" panose="020F0502020204030204" pitchFamily="34" charset="0"/>
                <a:cs typeface="Times New Roman" panose="02020603050405020304" pitchFamily="18" charset="0"/>
              </a:rPr>
              <a:t>blockchain</a:t>
            </a:r>
            <a:r>
              <a:rPr lang="en-IN" dirty="0">
                <a:latin typeface="Times New Roman" panose="02020603050405020304" pitchFamily="18" charset="0"/>
                <a:ea typeface="Calibri" panose="020F0502020204030204" pitchFamily="34" charset="0"/>
                <a:cs typeface="Times New Roman" panose="02020603050405020304" pitchFamily="18" charset="0"/>
              </a:rPr>
              <a:t>: Empirical analysis of Bit- coin network (2009–2020),” J. </a:t>
            </a:r>
            <a:r>
              <a:rPr lang="en-IN" dirty="0" err="1">
                <a:latin typeface="Times New Roman" panose="02020603050405020304" pitchFamily="18" charset="0"/>
                <a:ea typeface="Calibri" panose="020F0502020204030204" pitchFamily="34" charset="0"/>
                <a:cs typeface="Times New Roman" panose="02020603050405020304" pitchFamily="18" charset="0"/>
              </a:rPr>
              <a:t>Netw</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Comput</a:t>
            </a:r>
            <a:r>
              <a:rPr lang="en-IN" dirty="0">
                <a:latin typeface="Times New Roman" panose="02020603050405020304" pitchFamily="18" charset="0"/>
                <a:ea typeface="Calibri" panose="020F0502020204030204" pitchFamily="34" charset="0"/>
                <a:cs typeface="Times New Roman" panose="02020603050405020304" pitchFamily="18" charset="0"/>
              </a:rPr>
              <a:t>. Appl., vol. 177, Mar. 2021, Art. no. 102940.</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[3] M. K. </a:t>
            </a:r>
            <a:r>
              <a:rPr lang="en-IN" dirty="0" err="1">
                <a:latin typeface="Times New Roman" panose="02020603050405020304" pitchFamily="18" charset="0"/>
                <a:ea typeface="Calibri" panose="020F0502020204030204" pitchFamily="34" charset="0"/>
                <a:cs typeface="Times New Roman" panose="02020603050405020304" pitchFamily="18" charset="0"/>
              </a:rPr>
              <a:t>Popuri</a:t>
            </a:r>
            <a:r>
              <a:rPr lang="en-IN" dirty="0">
                <a:latin typeface="Times New Roman" panose="02020603050405020304" pitchFamily="18" charset="0"/>
                <a:ea typeface="Calibri" panose="020F0502020204030204" pitchFamily="34" charset="0"/>
                <a:cs typeface="Times New Roman" panose="02020603050405020304" pitchFamily="18" charset="0"/>
              </a:rPr>
              <a:t> and M. H. </a:t>
            </a:r>
            <a:r>
              <a:rPr lang="en-IN" dirty="0" err="1">
                <a:latin typeface="Times New Roman" panose="02020603050405020304" pitchFamily="18" charset="0"/>
                <a:ea typeface="Calibri" panose="020F0502020204030204" pitchFamily="34" charset="0"/>
                <a:cs typeface="Times New Roman" panose="02020603050405020304" pitchFamily="18" charset="0"/>
              </a:rPr>
              <a:t>Gunes</a:t>
            </a:r>
            <a:r>
              <a:rPr lang="en-IN" dirty="0">
                <a:latin typeface="Times New Roman" panose="02020603050405020304" pitchFamily="18" charset="0"/>
                <a:ea typeface="Calibri" panose="020F0502020204030204" pitchFamily="34" charset="0"/>
                <a:cs typeface="Times New Roman" panose="02020603050405020304" pitchFamily="18" charset="0"/>
              </a:rPr>
              <a:t>, Empirical Analysis of Crypto </a:t>
            </a:r>
            <a:r>
              <a:rPr lang="en-IN" dirty="0" err="1">
                <a:latin typeface="Times New Roman" panose="02020603050405020304" pitchFamily="18" charset="0"/>
                <a:ea typeface="Calibri" panose="020F0502020204030204" pitchFamily="34" charset="0"/>
                <a:cs typeface="Times New Roman" panose="02020603050405020304" pitchFamily="18" charset="0"/>
              </a:rPr>
              <a:t>Curren</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cies</a:t>
            </a:r>
            <a:r>
              <a:rPr lang="en-IN" dirty="0">
                <a:latin typeface="Times New Roman" panose="02020603050405020304" pitchFamily="18" charset="0"/>
                <a:ea typeface="Calibri" panose="020F0502020204030204" pitchFamily="34" charset="0"/>
                <a:cs typeface="Times New Roman" panose="02020603050405020304" pitchFamily="18" charset="0"/>
              </a:rPr>
              <a:t>. Berlin, Germany: Springer, 2016, pp. 281–292.</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[4] D. Ron and A. Shamir, “Quantitative analysis of the full Bitcoin transaction graph,” in Proc. Int. Conf. Financial Cryptography Data </a:t>
            </a:r>
            <a:r>
              <a:rPr lang="en-IN" dirty="0" err="1">
                <a:latin typeface="Times New Roman" panose="02020603050405020304" pitchFamily="18" charset="0"/>
                <a:ea typeface="Calibri" panose="020F0502020204030204" pitchFamily="34" charset="0"/>
                <a:cs typeface="Times New Roman" panose="02020603050405020304" pitchFamily="18" charset="0"/>
              </a:rPr>
              <a:t>Secur</a:t>
            </a:r>
            <a:r>
              <a:rPr lang="en-IN" dirty="0">
                <a:latin typeface="Times New Roman" panose="02020603050405020304" pitchFamily="18" charset="0"/>
                <a:ea typeface="Calibri" panose="020F0502020204030204" pitchFamily="34" charset="0"/>
                <a:cs typeface="Times New Roman" panose="02020603050405020304" pitchFamily="18" charset="0"/>
              </a:rPr>
              <a:t>. Cham, Switzerland: Springer, 2013, pp. 6–24</a:t>
            </a:r>
            <a:r>
              <a:rPr lang="en-IN"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589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7565" y="370806"/>
            <a:ext cx="8163340" cy="4483279"/>
          </a:xfrm>
          <a:prstGeom prst="rect">
            <a:avLst/>
          </a:prstGeom>
        </p:spPr>
        <p:txBody>
          <a:bodyPr wrap="square">
            <a:spAutoFit/>
          </a:bodyPr>
          <a:lstStyle/>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[5] L. Serena, S. Ferretti, and G. D’Angelo, “Cryptocurrencies activity as a complex network: Analysis of transactions graphs,” Peer-Peer </a:t>
            </a:r>
            <a:r>
              <a:rPr lang="en-IN" dirty="0" err="1">
                <a:latin typeface="Times New Roman" panose="02020603050405020304" pitchFamily="18" charset="0"/>
                <a:ea typeface="Calibri" panose="020F0502020204030204" pitchFamily="34" charset="0"/>
                <a:cs typeface="Times New Roman" panose="02020603050405020304" pitchFamily="18" charset="0"/>
              </a:rPr>
              <a:t>Netw</a:t>
            </a:r>
            <a:r>
              <a:rPr lang="en-IN" dirty="0">
                <a:latin typeface="Times New Roman" panose="02020603050405020304" pitchFamily="18" charset="0"/>
                <a:ea typeface="Calibri" panose="020F0502020204030204" pitchFamily="34" charset="0"/>
                <a:cs typeface="Times New Roman" panose="02020603050405020304" pitchFamily="18" charset="0"/>
              </a:rPr>
              <a:t>. Appl., vol. 15, no. 2, pp. 839–853, Mar. 2022.</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[6] B. Tao, I. W. </a:t>
            </a:r>
            <a:r>
              <a:rPr lang="en-IN" dirty="0" err="1">
                <a:latin typeface="Times New Roman" panose="02020603050405020304" pitchFamily="18" charset="0"/>
                <a:ea typeface="Calibri" panose="020F0502020204030204" pitchFamily="34" charset="0"/>
                <a:cs typeface="Times New Roman" panose="02020603050405020304" pitchFamily="18" charset="0"/>
              </a:rPr>
              <a:t>Ho</a:t>
            </a:r>
            <a:r>
              <a:rPr lang="en-IN" dirty="0">
                <a:latin typeface="Times New Roman" panose="02020603050405020304" pitchFamily="18" charset="0"/>
                <a:ea typeface="Calibri" panose="020F0502020204030204" pitchFamily="34" charset="0"/>
                <a:cs typeface="Times New Roman" panose="02020603050405020304" pitchFamily="18" charset="0"/>
              </a:rPr>
              <a:t>, and H.-N. Dai, “Complex network analysis of the Bitcoin </a:t>
            </a:r>
            <a:r>
              <a:rPr lang="en-IN" dirty="0" err="1">
                <a:latin typeface="Times New Roman" panose="02020603050405020304" pitchFamily="18" charset="0"/>
                <a:ea typeface="Calibri" panose="020F0502020204030204" pitchFamily="34" charset="0"/>
                <a:cs typeface="Times New Roman" panose="02020603050405020304" pitchFamily="18" charset="0"/>
              </a:rPr>
              <a:t>blockchain</a:t>
            </a:r>
            <a:r>
              <a:rPr lang="en-IN" dirty="0">
                <a:latin typeface="Times New Roman" panose="02020603050405020304" pitchFamily="18" charset="0"/>
                <a:ea typeface="Calibri" panose="020F0502020204030204" pitchFamily="34" charset="0"/>
                <a:cs typeface="Times New Roman" panose="02020603050405020304" pitchFamily="18" charset="0"/>
              </a:rPr>
              <a:t> network,” in Proc. IEEE Int. </a:t>
            </a:r>
            <a:r>
              <a:rPr lang="en-IN" dirty="0" err="1">
                <a:latin typeface="Times New Roman" panose="02020603050405020304" pitchFamily="18" charset="0"/>
                <a:ea typeface="Calibri" panose="020F0502020204030204" pitchFamily="34" charset="0"/>
                <a:cs typeface="Times New Roman" panose="02020603050405020304" pitchFamily="18" charset="0"/>
              </a:rPr>
              <a:t>Symp</a:t>
            </a:r>
            <a:r>
              <a:rPr lang="en-IN" dirty="0">
                <a:latin typeface="Times New Roman" panose="02020603050405020304" pitchFamily="18" charset="0"/>
                <a:ea typeface="Calibri" panose="020F0502020204030204" pitchFamily="34" charset="0"/>
                <a:cs typeface="Times New Roman" panose="02020603050405020304" pitchFamily="18" charset="0"/>
              </a:rPr>
              <a:t>. Circuits Syst. (ISCAS), May 2021, pp. 1–5.</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[7] B. Tao, H.-N. Dai, J. Wu, I. W. </a:t>
            </a:r>
            <a:r>
              <a:rPr lang="en-IN" dirty="0" err="1">
                <a:latin typeface="Times New Roman" panose="02020603050405020304" pitchFamily="18" charset="0"/>
                <a:ea typeface="Calibri" panose="020F0502020204030204" pitchFamily="34" charset="0"/>
                <a:cs typeface="Times New Roman" panose="02020603050405020304" pitchFamily="18" charset="0"/>
              </a:rPr>
              <a:t>Ho</a:t>
            </a:r>
            <a:r>
              <a:rPr lang="en-IN" dirty="0">
                <a:latin typeface="Times New Roman" panose="02020603050405020304" pitchFamily="18" charset="0"/>
                <a:ea typeface="Calibri" panose="020F0502020204030204" pitchFamily="34" charset="0"/>
                <a:cs typeface="Times New Roman" panose="02020603050405020304" pitchFamily="18" charset="0"/>
              </a:rPr>
              <a:t>, Z. Zheng, and C. F. </a:t>
            </a:r>
            <a:r>
              <a:rPr lang="en-IN" dirty="0" err="1">
                <a:latin typeface="Times New Roman" panose="02020603050405020304" pitchFamily="18" charset="0"/>
                <a:ea typeface="Calibri" panose="020F0502020204030204" pitchFamily="34" charset="0"/>
                <a:cs typeface="Times New Roman" panose="02020603050405020304" pitchFamily="18" charset="0"/>
              </a:rPr>
              <a:t>Cheang</a:t>
            </a:r>
            <a:r>
              <a:rPr lang="en-IN" dirty="0">
                <a:latin typeface="Times New Roman" panose="02020603050405020304" pitchFamily="18" charset="0"/>
                <a:ea typeface="Calibri" panose="020F0502020204030204" pitchFamily="34" charset="0"/>
                <a:cs typeface="Times New Roman" panose="02020603050405020304" pitchFamily="18" charset="0"/>
              </a:rPr>
              <a:t>, “Complex network analysis of the Bitcoin transaction network,” IEEE Trans. Circuits Syst. II, Exp. Briefs, vol. 69, no. 3, pp. 1009–1013, Mar. 2022.</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[8] S. </a:t>
            </a:r>
            <a:r>
              <a:rPr lang="en-IN" dirty="0" err="1">
                <a:latin typeface="Times New Roman" panose="02020603050405020304" pitchFamily="18" charset="0"/>
                <a:ea typeface="Calibri" panose="020F0502020204030204" pitchFamily="34" charset="0"/>
                <a:cs typeface="Times New Roman" panose="02020603050405020304" pitchFamily="18" charset="0"/>
              </a:rPr>
              <a:t>Ranshous</a:t>
            </a:r>
            <a:r>
              <a:rPr lang="en-IN" dirty="0">
                <a:latin typeface="Times New Roman" panose="02020603050405020304" pitchFamily="18" charset="0"/>
                <a:ea typeface="Calibri" panose="020F0502020204030204" pitchFamily="34" charset="0"/>
                <a:cs typeface="Times New Roman" panose="02020603050405020304" pitchFamily="18" charset="0"/>
              </a:rPr>
              <a:t> et al., “Exchange pattern mining in the Bitcoin transaction directed hypergraph,” in Financial Cryptography and Data Security. </a:t>
            </a:r>
            <a:r>
              <a:rPr lang="en-IN" dirty="0" err="1">
                <a:latin typeface="Times New Roman" panose="02020603050405020304" pitchFamily="18" charset="0"/>
                <a:ea typeface="Calibri" panose="020F0502020204030204" pitchFamily="34" charset="0"/>
                <a:cs typeface="Times New Roman" panose="02020603050405020304" pitchFamily="18" charset="0"/>
              </a:rPr>
              <a:t>Sliema</a:t>
            </a:r>
            <a:r>
              <a:rPr lang="en-IN" dirty="0">
                <a:latin typeface="Times New Roman" panose="02020603050405020304" pitchFamily="18" charset="0"/>
                <a:ea typeface="Calibri" panose="020F0502020204030204" pitchFamily="34" charset="0"/>
                <a:cs typeface="Times New Roman" panose="02020603050405020304" pitchFamily="18" charset="0"/>
              </a:rPr>
              <a:t>, Malta: Springer, 2017, pp. 248–263.</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[9] M. </a:t>
            </a:r>
            <a:r>
              <a:rPr lang="en-IN" dirty="0" err="1">
                <a:latin typeface="Times New Roman" panose="02020603050405020304" pitchFamily="18" charset="0"/>
                <a:ea typeface="Calibri" panose="020F0502020204030204" pitchFamily="34" charset="0"/>
                <a:cs typeface="Times New Roman" panose="02020603050405020304" pitchFamily="18" charset="0"/>
              </a:rPr>
              <a:t>Romiti</a:t>
            </a:r>
            <a:r>
              <a:rPr lang="en-IN" dirty="0">
                <a:latin typeface="Times New Roman" panose="02020603050405020304" pitchFamily="18" charset="0"/>
                <a:ea typeface="Calibri" panose="020F0502020204030204" pitchFamily="34" charset="0"/>
                <a:cs typeface="Times New Roman" panose="02020603050405020304" pitchFamily="18" charset="0"/>
              </a:rPr>
              <a:t>, A. </a:t>
            </a:r>
            <a:r>
              <a:rPr lang="en-IN" dirty="0" err="1">
                <a:latin typeface="Times New Roman" panose="02020603050405020304" pitchFamily="18" charset="0"/>
                <a:ea typeface="Calibri" panose="020F0502020204030204" pitchFamily="34" charset="0"/>
                <a:cs typeface="Times New Roman" panose="02020603050405020304" pitchFamily="18" charset="0"/>
              </a:rPr>
              <a:t>Judmayer</a:t>
            </a:r>
            <a:r>
              <a:rPr lang="en-IN" dirty="0">
                <a:latin typeface="Times New Roman" panose="02020603050405020304" pitchFamily="18" charset="0"/>
                <a:ea typeface="Calibri" panose="020F0502020204030204" pitchFamily="34" charset="0"/>
                <a:cs typeface="Times New Roman" panose="02020603050405020304" pitchFamily="18" charset="0"/>
              </a:rPr>
              <a:t>, A. </a:t>
            </a:r>
            <a:r>
              <a:rPr lang="en-IN" dirty="0" err="1">
                <a:latin typeface="Times New Roman" panose="02020603050405020304" pitchFamily="18" charset="0"/>
                <a:ea typeface="Calibri" panose="020F0502020204030204" pitchFamily="34" charset="0"/>
                <a:cs typeface="Times New Roman" panose="02020603050405020304" pitchFamily="18" charset="0"/>
              </a:rPr>
              <a:t>Zamyatin</a:t>
            </a:r>
            <a:r>
              <a:rPr lang="en-IN" dirty="0">
                <a:latin typeface="Times New Roman" panose="02020603050405020304" pitchFamily="18" charset="0"/>
                <a:ea typeface="Calibri" panose="020F0502020204030204" pitchFamily="34" charset="0"/>
                <a:cs typeface="Times New Roman" panose="02020603050405020304" pitchFamily="18" charset="0"/>
              </a:rPr>
              <a:t>, and B. </a:t>
            </a:r>
            <a:r>
              <a:rPr lang="en-IN" dirty="0" err="1">
                <a:latin typeface="Times New Roman" panose="02020603050405020304" pitchFamily="18" charset="0"/>
                <a:ea typeface="Calibri" panose="020F0502020204030204" pitchFamily="34" charset="0"/>
                <a:cs typeface="Times New Roman" panose="02020603050405020304" pitchFamily="18" charset="0"/>
              </a:rPr>
              <a:t>Haslhofer</a:t>
            </a:r>
            <a:r>
              <a:rPr lang="en-IN" dirty="0">
                <a:latin typeface="Times New Roman" panose="02020603050405020304" pitchFamily="18" charset="0"/>
                <a:ea typeface="Calibri" panose="020F0502020204030204" pitchFamily="34" charset="0"/>
                <a:cs typeface="Times New Roman" panose="02020603050405020304" pitchFamily="18" charset="0"/>
              </a:rPr>
              <a:t>, “A deep dive into Bitcoin mining pools: An empirical analysis of mining shares,” 2019, arXiv:1905.05999.</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[10] N. </a:t>
            </a:r>
            <a:r>
              <a:rPr lang="en-IN" dirty="0" err="1">
                <a:latin typeface="Times New Roman" panose="02020603050405020304" pitchFamily="18" charset="0"/>
                <a:ea typeface="Calibri" panose="020F0502020204030204" pitchFamily="34" charset="0"/>
                <a:cs typeface="Times New Roman" panose="02020603050405020304" pitchFamily="18" charset="0"/>
              </a:rPr>
              <a:t>Tovanich</a:t>
            </a:r>
            <a:r>
              <a:rPr lang="en-IN" dirty="0">
                <a:latin typeface="Times New Roman" panose="02020603050405020304" pitchFamily="18" charset="0"/>
                <a:ea typeface="Calibri" panose="020F0502020204030204" pitchFamily="34" charset="0"/>
                <a:cs typeface="Times New Roman" panose="02020603050405020304" pitchFamily="18" charset="0"/>
              </a:rPr>
              <a:t>, N. </a:t>
            </a:r>
            <a:r>
              <a:rPr lang="en-IN" dirty="0" err="1">
                <a:latin typeface="Times New Roman" panose="02020603050405020304" pitchFamily="18" charset="0"/>
                <a:ea typeface="Calibri" panose="020F0502020204030204" pitchFamily="34" charset="0"/>
                <a:cs typeface="Times New Roman" panose="02020603050405020304" pitchFamily="18" charset="0"/>
              </a:rPr>
              <a:t>Soulié</a:t>
            </a:r>
            <a:r>
              <a:rPr lang="en-IN" dirty="0">
                <a:latin typeface="Times New Roman" panose="02020603050405020304" pitchFamily="18" charset="0"/>
                <a:ea typeface="Calibri" panose="020F0502020204030204" pitchFamily="34" charset="0"/>
                <a:cs typeface="Times New Roman" panose="02020603050405020304" pitchFamily="18" charset="0"/>
              </a:rPr>
              <a:t>, N. </a:t>
            </a:r>
            <a:r>
              <a:rPr lang="en-IN" dirty="0" err="1">
                <a:latin typeface="Times New Roman" panose="02020603050405020304" pitchFamily="18" charset="0"/>
                <a:ea typeface="Calibri" panose="020F0502020204030204" pitchFamily="34" charset="0"/>
                <a:cs typeface="Times New Roman" panose="02020603050405020304" pitchFamily="18" charset="0"/>
              </a:rPr>
              <a:t>Heulot</a:t>
            </a:r>
            <a:r>
              <a:rPr lang="en-IN" dirty="0">
                <a:latin typeface="Times New Roman" panose="02020603050405020304" pitchFamily="18" charset="0"/>
                <a:ea typeface="Calibri" panose="020F0502020204030204" pitchFamily="34" charset="0"/>
                <a:cs typeface="Times New Roman" panose="02020603050405020304" pitchFamily="18" charset="0"/>
              </a:rPr>
              <a:t>, and P. Isenberg, “An empirical analysis of pool hopping </a:t>
            </a:r>
            <a:r>
              <a:rPr lang="en-IN" dirty="0" err="1">
                <a:latin typeface="Times New Roman" panose="02020603050405020304" pitchFamily="18" charset="0"/>
                <a:ea typeface="Calibri" panose="020F0502020204030204" pitchFamily="34" charset="0"/>
                <a:cs typeface="Times New Roman" panose="02020603050405020304" pitchFamily="18" charset="0"/>
              </a:rPr>
              <a:t>behavior</a:t>
            </a:r>
            <a:r>
              <a:rPr lang="en-IN" dirty="0">
                <a:latin typeface="Times New Roman" panose="02020603050405020304" pitchFamily="18" charset="0"/>
                <a:ea typeface="Calibri" panose="020F0502020204030204" pitchFamily="34" charset="0"/>
                <a:cs typeface="Times New Roman" panose="02020603050405020304" pitchFamily="18" charset="0"/>
              </a:rPr>
              <a:t> in the Bitcoin </a:t>
            </a:r>
            <a:r>
              <a:rPr lang="en-IN" dirty="0" err="1">
                <a:latin typeface="Times New Roman" panose="02020603050405020304" pitchFamily="18" charset="0"/>
                <a:ea typeface="Calibri" panose="020F0502020204030204" pitchFamily="34" charset="0"/>
                <a:cs typeface="Times New Roman" panose="02020603050405020304" pitchFamily="18" charset="0"/>
              </a:rPr>
              <a:t>blockchain</a:t>
            </a:r>
            <a:r>
              <a:rPr lang="en-IN" dirty="0">
                <a:latin typeface="Times New Roman" panose="02020603050405020304" pitchFamily="18" charset="0"/>
                <a:ea typeface="Calibri" panose="020F0502020204030204" pitchFamily="34" charset="0"/>
                <a:cs typeface="Times New Roman" panose="02020603050405020304" pitchFamily="18" charset="0"/>
              </a:rPr>
              <a:t>,” in Proc. IEEE Int. Conf. </a:t>
            </a:r>
            <a:r>
              <a:rPr lang="en-IN" dirty="0" err="1">
                <a:latin typeface="Times New Roman" panose="02020603050405020304" pitchFamily="18" charset="0"/>
                <a:ea typeface="Calibri" panose="020F0502020204030204" pitchFamily="34" charset="0"/>
                <a:cs typeface="Times New Roman" panose="02020603050405020304" pitchFamily="18" charset="0"/>
              </a:rPr>
              <a:t>Blockchain</a:t>
            </a:r>
            <a:r>
              <a:rPr lang="en-IN" dirty="0">
                <a:latin typeface="Times New Roman" panose="02020603050405020304" pitchFamily="18" charset="0"/>
                <a:ea typeface="Calibri" panose="020F0502020204030204" pitchFamily="34" charset="0"/>
                <a:cs typeface="Times New Roman" panose="02020603050405020304" pitchFamily="18" charset="0"/>
              </a:rPr>
              <a:t> Cryptocurrency, May 2021, pp. 1–9.</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656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8"/>
        <p:cNvGrpSpPr/>
        <p:nvPr/>
      </p:nvGrpSpPr>
      <p:grpSpPr>
        <a:xfrm>
          <a:off x="0" y="0"/>
          <a:ext cx="0" cy="0"/>
          <a:chOff x="0" y="0"/>
          <a:chExt cx="0" cy="0"/>
        </a:xfrm>
      </p:grpSpPr>
      <p:sp>
        <p:nvSpPr>
          <p:cNvPr id="2" name="Title 1"/>
          <p:cNvSpPr>
            <a:spLocks noGrp="1"/>
          </p:cNvSpPr>
          <p:nvPr>
            <p:ph type="title"/>
          </p:nvPr>
        </p:nvSpPr>
        <p:spPr>
          <a:xfrm>
            <a:off x="691515" y="1630680"/>
            <a:ext cx="8031480" cy="2084705"/>
          </a:xfrm>
        </p:spPr>
        <p:txBody>
          <a:bodyPr/>
          <a:lstStyle/>
          <a:p>
            <a:r>
              <a:rPr lang="en-IN" altLang="en-US" sz="8000"/>
              <a:t>THANK YOU</a:t>
            </a:r>
          </a:p>
        </p:txBody>
      </p:sp>
      <p:sp>
        <p:nvSpPr>
          <p:cNvPr id="1389" name="Google Shape;1389;p38"/>
          <p:cNvSpPr/>
          <p:nvPr>
            <p:custDataLst>
              <p:tags r:id="rId1"/>
            </p:custDataLst>
          </p:nvPr>
        </p:nvSpPr>
        <p:spPr>
          <a:xfrm>
            <a:off x="6955276" y="3198500"/>
            <a:ext cx="2188668" cy="1945017"/>
          </a:xfrm>
          <a:custGeom>
            <a:avLst/>
            <a:gdLst/>
            <a:ahLst/>
            <a:cxnLst/>
            <a:rect l="l" t="t" r="r" b="b"/>
            <a:pathLst>
              <a:path w="67892" h="60334" extrusionOk="0">
                <a:moveTo>
                  <a:pt x="40065" y="0"/>
                </a:moveTo>
                <a:cubicBezTo>
                  <a:pt x="29635" y="0"/>
                  <a:pt x="18295" y="2594"/>
                  <a:pt x="9925" y="11430"/>
                </a:cubicBezTo>
                <a:cubicBezTo>
                  <a:pt x="9172" y="12224"/>
                  <a:pt x="8479" y="13096"/>
                  <a:pt x="7843" y="14035"/>
                </a:cubicBezTo>
                <a:cubicBezTo>
                  <a:pt x="7800" y="14099"/>
                  <a:pt x="7759" y="14161"/>
                  <a:pt x="7716" y="14225"/>
                </a:cubicBezTo>
                <a:cubicBezTo>
                  <a:pt x="0" y="25889"/>
                  <a:pt x="1051" y="47717"/>
                  <a:pt x="10852" y="60333"/>
                </a:cubicBezTo>
                <a:lnTo>
                  <a:pt x="65912" y="60309"/>
                </a:lnTo>
                <a:cubicBezTo>
                  <a:pt x="67000" y="60309"/>
                  <a:pt x="67880" y="59429"/>
                  <a:pt x="67880" y="58342"/>
                </a:cubicBezTo>
                <a:lnTo>
                  <a:pt x="67892" y="5246"/>
                </a:lnTo>
                <a:cubicBezTo>
                  <a:pt x="67784" y="5202"/>
                  <a:pt x="54837" y="0"/>
                  <a:pt x="40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389;p38"/>
          <p:cNvSpPr/>
          <p:nvPr>
            <p:custDataLst>
              <p:tags r:id="rId2"/>
            </p:custDataLst>
          </p:nvPr>
        </p:nvSpPr>
        <p:spPr>
          <a:xfrm rot="10800000">
            <a:off x="-78619" y="5085"/>
            <a:ext cx="2188668" cy="1945017"/>
          </a:xfrm>
          <a:custGeom>
            <a:avLst/>
            <a:gdLst/>
            <a:ahLst/>
            <a:cxnLst/>
            <a:rect l="l" t="t" r="r" b="b"/>
            <a:pathLst>
              <a:path w="67892" h="60334" extrusionOk="0">
                <a:moveTo>
                  <a:pt x="40065" y="0"/>
                </a:moveTo>
                <a:cubicBezTo>
                  <a:pt x="29635" y="0"/>
                  <a:pt x="18295" y="2594"/>
                  <a:pt x="9925" y="11430"/>
                </a:cubicBezTo>
                <a:cubicBezTo>
                  <a:pt x="9172" y="12224"/>
                  <a:pt x="8479" y="13096"/>
                  <a:pt x="7843" y="14035"/>
                </a:cubicBezTo>
                <a:cubicBezTo>
                  <a:pt x="7800" y="14099"/>
                  <a:pt x="7759" y="14161"/>
                  <a:pt x="7716" y="14225"/>
                </a:cubicBezTo>
                <a:cubicBezTo>
                  <a:pt x="0" y="25889"/>
                  <a:pt x="1051" y="47717"/>
                  <a:pt x="10852" y="60333"/>
                </a:cubicBezTo>
                <a:lnTo>
                  <a:pt x="65912" y="60309"/>
                </a:lnTo>
                <a:cubicBezTo>
                  <a:pt x="67000" y="60309"/>
                  <a:pt x="67880" y="59429"/>
                  <a:pt x="67880" y="58342"/>
                </a:cubicBezTo>
                <a:lnTo>
                  <a:pt x="67892" y="5246"/>
                </a:lnTo>
                <a:cubicBezTo>
                  <a:pt x="67784" y="5202"/>
                  <a:pt x="54837" y="0"/>
                  <a:pt x="40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smtClean="0"/>
              <a:t>Objective of the Project</a:t>
            </a:r>
            <a:endParaRPr sz="2400" dirty="0"/>
          </a:p>
        </p:txBody>
      </p:sp>
      <p:sp>
        <p:nvSpPr>
          <p:cNvPr id="3" name="Text Placeholder 2"/>
          <p:cNvSpPr>
            <a:spLocks noGrp="1" noChangeArrowheads="1"/>
          </p:cNvSpPr>
          <p:nvPr>
            <p:ph type="body" idx="1"/>
          </p:nvPr>
        </p:nvSpPr>
        <p:spPr bwMode="auto">
          <a:xfrm>
            <a:off x="771847" y="1324119"/>
            <a:ext cx="735840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lvl="0" indent="0" algn="just" eaLnBrk="0" fontAlgn="base" hangingPunct="0">
              <a:lnSpc>
                <a:spcPct val="150000"/>
              </a:lnSpc>
              <a:spcBef>
                <a:spcPct val="0"/>
              </a:spcBef>
              <a:spcAft>
                <a:spcPct val="0"/>
              </a:spcAft>
              <a:buClrTx/>
              <a:buSzTx/>
              <a:buNone/>
            </a:pPr>
            <a:r>
              <a:rPr lang="en-US" altLang="en-US" sz="1400" dirty="0">
                <a:solidFill>
                  <a:schemeClr val="tx1"/>
                </a:solidFill>
                <a:latin typeface="Times New Roman" panose="02020603050405020304" pitchFamily="18" charset="0"/>
                <a:cs typeface="Times New Roman" panose="02020603050405020304" pitchFamily="18" charset="0"/>
              </a:rPr>
              <a:t>The primary objective of this project is to conduct a comprehensive time series analysis for predicting Bitcoin prices by comparing various forecasting methodologies, including RNN, LSTM, ARIMA, and Facebook's Prophet. We aim to utilize historical closing price data to develop and evaluate these models, with a focus on enhancing prediction accuracy amidst the inherent volatility of the cryptocurrency market. By identifying the most effective predictive technique, this study seeks to provide insights that will assist investors in making informed trading decisions, thereby contributing to a deeper understanding of financial time series analysis in the context of cryptocurrency.</a:t>
            </a:r>
            <a:endParaRPr kumimoji="0" lang="en-US" altLang="en-US" sz="14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p31"/>
          <p:cNvSpPr txBox="1">
            <a:spLocks noGrp="1"/>
          </p:cNvSpPr>
          <p:nvPr>
            <p:ph type="title"/>
          </p:nvPr>
        </p:nvSpPr>
        <p:spPr>
          <a:xfrm>
            <a:off x="2679370" y="388629"/>
            <a:ext cx="3448200" cy="6322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smtClean="0"/>
              <a:t>Scope</a:t>
            </a:r>
            <a:endParaRPr sz="2400" dirty="0"/>
          </a:p>
        </p:txBody>
      </p:sp>
      <p:sp>
        <p:nvSpPr>
          <p:cNvPr id="859" name="Google Shape;859;p31"/>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1000917" y="1166639"/>
            <a:ext cx="7141840" cy="2638992"/>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This study explores the application of time series analysis techniques for predicting Bitcoin prices, focusing on RNN, LSTM, ARIMA, and Prophet models. By utilizing a comprehensive dataset of timestamps and closing prices, we aim to evaluate each model's performance in forecasting Bitcoin price movements amidst market volatility. The research will examine the strengths and weaknesses of these methodologies, offering insights into their effectiveness in cryptocurrency trading. Additionally, the findings will serve as a foundation for future studies in financial time series analysis, enabling investors to make data-driven decisions in an increasingly complex trading environment.</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950" y="317500"/>
            <a:ext cx="5067300" cy="609600"/>
          </a:xfrm>
        </p:spPr>
        <p:txBody>
          <a:bodyPr/>
          <a:lstStyle/>
          <a:p>
            <a:r>
              <a:rPr lang="en-GB" sz="2400" dirty="0" smtClean="0"/>
              <a:t>Literature Survey</a:t>
            </a:r>
            <a:endParaRPr lang="en-IN" sz="2400" dirty="0"/>
          </a:p>
        </p:txBody>
      </p:sp>
      <p:graphicFrame>
        <p:nvGraphicFramePr>
          <p:cNvPr id="4" name="Table 3"/>
          <p:cNvGraphicFramePr>
            <a:graphicFrameLocks noGrp="1"/>
          </p:cNvGraphicFramePr>
          <p:nvPr>
            <p:extLst>
              <p:ext uri="{D42A27DB-BD31-4B8C-83A1-F6EECF244321}">
                <p14:modId xmlns:p14="http://schemas.microsoft.com/office/powerpoint/2010/main" val="2976226539"/>
              </p:ext>
            </p:extLst>
          </p:nvPr>
        </p:nvGraphicFramePr>
        <p:xfrm>
          <a:off x="766300" y="927100"/>
          <a:ext cx="7586001" cy="3663950"/>
        </p:xfrm>
        <a:graphic>
          <a:graphicData uri="http://schemas.openxmlformats.org/drawingml/2006/table">
            <a:tbl>
              <a:tblPr firstRow="1" bandRow="1">
                <a:tableStyleId>{5C22544A-7EE6-4342-B048-85BDC9FD1C3A}</a:tableStyleId>
              </a:tblPr>
              <a:tblGrid>
                <a:gridCol w="588221">
                  <a:extLst>
                    <a:ext uri="{9D8B030D-6E8A-4147-A177-3AD203B41FA5}">
                      <a16:colId xmlns:a16="http://schemas.microsoft.com/office/drawing/2014/main" val="20000"/>
                    </a:ext>
                  </a:extLst>
                </a:gridCol>
                <a:gridCol w="937826">
                  <a:extLst>
                    <a:ext uri="{9D8B030D-6E8A-4147-A177-3AD203B41FA5}">
                      <a16:colId xmlns:a16="http://schemas.microsoft.com/office/drawing/2014/main" val="20001"/>
                    </a:ext>
                  </a:extLst>
                </a:gridCol>
                <a:gridCol w="1367934">
                  <a:extLst>
                    <a:ext uri="{9D8B030D-6E8A-4147-A177-3AD203B41FA5}">
                      <a16:colId xmlns:a16="http://schemas.microsoft.com/office/drawing/2014/main" val="20002"/>
                    </a:ext>
                  </a:extLst>
                </a:gridCol>
                <a:gridCol w="1495919">
                  <a:extLst>
                    <a:ext uri="{9D8B030D-6E8A-4147-A177-3AD203B41FA5}">
                      <a16:colId xmlns:a16="http://schemas.microsoft.com/office/drawing/2014/main" val="20003"/>
                    </a:ext>
                  </a:extLst>
                </a:gridCol>
                <a:gridCol w="3196101">
                  <a:extLst>
                    <a:ext uri="{9D8B030D-6E8A-4147-A177-3AD203B41FA5}">
                      <a16:colId xmlns:a16="http://schemas.microsoft.com/office/drawing/2014/main" val="20004"/>
                    </a:ext>
                  </a:extLst>
                </a:gridCol>
              </a:tblGrid>
              <a:tr h="278130">
                <a:tc>
                  <a:txBody>
                    <a:bodyPr/>
                    <a:lstStyle/>
                    <a:p>
                      <a:r>
                        <a:rPr lang="en-US" sz="1100" dirty="0"/>
                        <a:t>S.NO</a:t>
                      </a:r>
                    </a:p>
                  </a:txBody>
                  <a:tcPr marL="68580" marR="68580" marT="34290" marB="34290"/>
                </a:tc>
                <a:tc>
                  <a:txBody>
                    <a:bodyPr/>
                    <a:lstStyle/>
                    <a:p>
                      <a:r>
                        <a:rPr lang="en-US" sz="1100" dirty="0"/>
                        <a:t>YEAR</a:t>
                      </a:r>
                    </a:p>
                  </a:txBody>
                  <a:tcPr marL="68580" marR="68580" marT="34290" marB="34290"/>
                </a:tc>
                <a:tc>
                  <a:txBody>
                    <a:bodyPr/>
                    <a:lstStyle/>
                    <a:p>
                      <a:r>
                        <a:rPr lang="en-US" sz="1100" dirty="0"/>
                        <a:t>AUTHORS</a:t>
                      </a:r>
                    </a:p>
                  </a:txBody>
                  <a:tcPr marL="68580" marR="68580" marT="34290" marB="34290"/>
                </a:tc>
                <a:tc>
                  <a:txBody>
                    <a:bodyPr/>
                    <a:lstStyle/>
                    <a:p>
                      <a:r>
                        <a:rPr lang="en-US" sz="1100" dirty="0"/>
                        <a:t>TITLE</a:t>
                      </a:r>
                    </a:p>
                  </a:txBody>
                  <a:tcPr marL="68580" marR="68580" marT="34290" marB="34290"/>
                </a:tc>
                <a:tc>
                  <a:txBody>
                    <a:bodyPr/>
                    <a:lstStyle/>
                    <a:p>
                      <a:r>
                        <a:rPr lang="en-US" sz="1100" dirty="0"/>
                        <a:t>OUT COMES</a:t>
                      </a:r>
                    </a:p>
                  </a:txBody>
                  <a:tcPr marL="68580" marR="68580" marT="34290" marB="34290"/>
                </a:tc>
                <a:extLst>
                  <a:ext uri="{0D108BD9-81ED-4DB2-BD59-A6C34878D82A}">
                    <a16:rowId xmlns:a16="http://schemas.microsoft.com/office/drawing/2014/main" val="10000"/>
                  </a:ext>
                </a:extLst>
              </a:tr>
              <a:tr h="1671320">
                <a:tc>
                  <a:txBody>
                    <a:bodyPr/>
                    <a:lstStyle/>
                    <a:p>
                      <a:pPr algn="just"/>
                      <a:r>
                        <a:rPr lang="en-US" sz="1100" dirty="0" smtClean="0">
                          <a:latin typeface="Times New Roman" panose="02020603050405020304" pitchFamily="18" charset="0"/>
                          <a:cs typeface="Times New Roman" panose="02020603050405020304" pitchFamily="18" charset="0"/>
                        </a:rPr>
                        <a:t>1</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100" dirty="0" smtClean="0">
                          <a:latin typeface="Times New Roman" panose="02020603050405020304" pitchFamily="18" charset="0"/>
                          <a:cs typeface="Times New Roman" panose="02020603050405020304" pitchFamily="18" charset="0"/>
                        </a:rPr>
                        <a:t>2022</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it-IT" sz="1200" b="0" kern="1200" dirty="0" smtClean="0">
                          <a:solidFill>
                            <a:schemeClr val="dk1"/>
                          </a:solidFill>
                          <a:effectLst/>
                          <a:latin typeface="Times New Roman" panose="02020603050405020304" pitchFamily="18" charset="0"/>
                          <a:ea typeface="+mn-ea"/>
                          <a:cs typeface="Times New Roman" panose="02020603050405020304" pitchFamily="18" charset="0"/>
                        </a:rPr>
                        <a:t>L. Serena, S. Ferretti, and G. D’Angelo.</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Cryptocurrencies activity as a complex network: Analysis of transactions graphs.</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The authors introduce the Distributed Ledger Network Analyzer (</a:t>
                      </a:r>
                      <a:r>
                        <a:rPr lang="en-US" sz="1200" kern="1200" dirty="0" err="1" smtClean="0">
                          <a:solidFill>
                            <a:schemeClr val="dk1"/>
                          </a:solidFill>
                          <a:effectLst/>
                          <a:latin typeface="Times New Roman" panose="02020603050405020304" pitchFamily="18" charset="0"/>
                          <a:ea typeface="+mn-ea"/>
                          <a:cs typeface="Times New Roman" panose="02020603050405020304" pitchFamily="18" charset="0"/>
                        </a:rPr>
                        <a:t>DiLeNA</a:t>
                      </a:r>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 a tool designed to investigate transaction networks. Their findings reveal that transaction graphs across all studied DLTs exhibit small-world properties, highlighting the importance of network analysis for understanding user interactions and the dynamics of cryptocurrency ecosystems.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1531620">
                <a:tc>
                  <a:txBody>
                    <a:bodyPr/>
                    <a:lstStyle/>
                    <a:p>
                      <a:pPr algn="just"/>
                      <a:r>
                        <a:rPr lang="en-US" sz="1100" dirty="0" smtClean="0">
                          <a:latin typeface="Times New Roman" panose="02020603050405020304" pitchFamily="18" charset="0"/>
                          <a:cs typeface="Times New Roman" panose="02020603050405020304" pitchFamily="18" charset="0"/>
                        </a:rPr>
                        <a:t>2</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100" dirty="0" smtClean="0">
                          <a:latin typeface="Times New Roman" panose="02020603050405020304" pitchFamily="18" charset="0"/>
                          <a:cs typeface="Times New Roman" panose="02020603050405020304" pitchFamily="18" charset="0"/>
                        </a:rPr>
                        <a:t>2021</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it-IT" sz="1200" b="0" kern="1200" dirty="0" smtClean="0">
                          <a:solidFill>
                            <a:schemeClr val="dk1"/>
                          </a:solidFill>
                          <a:effectLst/>
                          <a:latin typeface="Times New Roman" panose="02020603050405020304" pitchFamily="18" charset="0"/>
                          <a:ea typeface="+mn-ea"/>
                          <a:cs typeface="Times New Roman" panose="02020603050405020304" pitchFamily="18" charset="0"/>
                        </a:rPr>
                        <a:t>B. Tao, I. W. Ho, and H.-N. Dai.</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Complex network analysis of the Bitcoin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network.</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Using machine learning models like k-nearest neighbors, decision tree, and XGBoost, they achieve classification accuracies between 93.24% and 97.13%. Additionally, the study proposes a k-hop subgraph generation algorithm for in-depth network analysis and examines Bitcoin address behavior patterns, contributing to better understanding and tracking of </a:t>
                      </a:r>
                      <a:r>
                        <a:rPr lang="en-US" sz="120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 transactions.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22066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70592694"/>
              </p:ext>
            </p:extLst>
          </p:nvPr>
        </p:nvGraphicFramePr>
        <p:xfrm>
          <a:off x="886950" y="666950"/>
          <a:ext cx="7586001" cy="3417370"/>
        </p:xfrm>
        <a:graphic>
          <a:graphicData uri="http://schemas.openxmlformats.org/drawingml/2006/table">
            <a:tbl>
              <a:tblPr firstRow="1" bandRow="1">
                <a:tableStyleId>{5C22544A-7EE6-4342-B048-85BDC9FD1C3A}</a:tableStyleId>
              </a:tblPr>
              <a:tblGrid>
                <a:gridCol w="588221">
                  <a:extLst>
                    <a:ext uri="{9D8B030D-6E8A-4147-A177-3AD203B41FA5}">
                      <a16:colId xmlns:a16="http://schemas.microsoft.com/office/drawing/2014/main" val="20000"/>
                    </a:ext>
                  </a:extLst>
                </a:gridCol>
                <a:gridCol w="937826">
                  <a:extLst>
                    <a:ext uri="{9D8B030D-6E8A-4147-A177-3AD203B41FA5}">
                      <a16:colId xmlns:a16="http://schemas.microsoft.com/office/drawing/2014/main" val="20001"/>
                    </a:ext>
                  </a:extLst>
                </a:gridCol>
                <a:gridCol w="1367934">
                  <a:extLst>
                    <a:ext uri="{9D8B030D-6E8A-4147-A177-3AD203B41FA5}">
                      <a16:colId xmlns:a16="http://schemas.microsoft.com/office/drawing/2014/main" val="20002"/>
                    </a:ext>
                  </a:extLst>
                </a:gridCol>
                <a:gridCol w="1496169">
                  <a:extLst>
                    <a:ext uri="{9D8B030D-6E8A-4147-A177-3AD203B41FA5}">
                      <a16:colId xmlns:a16="http://schemas.microsoft.com/office/drawing/2014/main" val="20003"/>
                    </a:ext>
                  </a:extLst>
                </a:gridCol>
                <a:gridCol w="3195851">
                  <a:extLst>
                    <a:ext uri="{9D8B030D-6E8A-4147-A177-3AD203B41FA5}">
                      <a16:colId xmlns:a16="http://schemas.microsoft.com/office/drawing/2014/main" val="20004"/>
                    </a:ext>
                  </a:extLst>
                </a:gridCol>
              </a:tblGrid>
              <a:tr h="278130">
                <a:tc>
                  <a:txBody>
                    <a:bodyPr/>
                    <a:lstStyle/>
                    <a:p>
                      <a:r>
                        <a:rPr lang="en-US" sz="1100" dirty="0"/>
                        <a:t>S.NO</a:t>
                      </a:r>
                    </a:p>
                  </a:txBody>
                  <a:tcPr marL="68580" marR="68580" marT="34290" marB="34290"/>
                </a:tc>
                <a:tc>
                  <a:txBody>
                    <a:bodyPr/>
                    <a:lstStyle/>
                    <a:p>
                      <a:r>
                        <a:rPr lang="en-US" sz="1100" dirty="0"/>
                        <a:t>YEAR</a:t>
                      </a:r>
                    </a:p>
                  </a:txBody>
                  <a:tcPr marL="68580" marR="68580" marT="34290" marB="34290"/>
                </a:tc>
                <a:tc>
                  <a:txBody>
                    <a:bodyPr/>
                    <a:lstStyle/>
                    <a:p>
                      <a:r>
                        <a:rPr lang="en-US" sz="1100" dirty="0"/>
                        <a:t>AUTHORS</a:t>
                      </a:r>
                    </a:p>
                  </a:txBody>
                  <a:tcPr marL="68580" marR="68580" marT="34290" marB="34290"/>
                </a:tc>
                <a:tc>
                  <a:txBody>
                    <a:bodyPr/>
                    <a:lstStyle/>
                    <a:p>
                      <a:r>
                        <a:rPr lang="en-US" sz="1100" dirty="0"/>
                        <a:t>TITLE</a:t>
                      </a:r>
                    </a:p>
                  </a:txBody>
                  <a:tcPr marL="68580" marR="68580" marT="34290" marB="34290"/>
                </a:tc>
                <a:tc>
                  <a:txBody>
                    <a:bodyPr/>
                    <a:lstStyle/>
                    <a:p>
                      <a:r>
                        <a:rPr lang="en-US" sz="1100" dirty="0"/>
                        <a:t>OUT COMES</a:t>
                      </a:r>
                    </a:p>
                  </a:txBody>
                  <a:tcPr marL="68580" marR="68580" marT="34290" marB="34290"/>
                </a:tc>
                <a:extLst>
                  <a:ext uri="{0D108BD9-81ED-4DB2-BD59-A6C34878D82A}">
                    <a16:rowId xmlns:a16="http://schemas.microsoft.com/office/drawing/2014/main" val="10000"/>
                  </a:ext>
                </a:extLst>
              </a:tr>
              <a:tr h="1607620">
                <a:tc>
                  <a:txBody>
                    <a:bodyPr/>
                    <a:lstStyle/>
                    <a:p>
                      <a:pPr algn="just"/>
                      <a:r>
                        <a:rPr lang="en-US" sz="1100">
                          <a:latin typeface="Times New Roman" panose="02020603050405020304" pitchFamily="18" charset="0"/>
                          <a:cs typeface="Times New Roman" panose="02020603050405020304" pitchFamily="18" charset="0"/>
                        </a:rPr>
                        <a:t>3</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100" dirty="0" smtClean="0">
                          <a:latin typeface="Times New Roman" panose="02020603050405020304" pitchFamily="18" charset="0"/>
                          <a:cs typeface="Times New Roman" panose="02020603050405020304" pitchFamily="18" charset="0"/>
                        </a:rPr>
                        <a:t>2022</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B. Tao, H.-N. Dai, J. Wu, I. W.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Ho</a:t>
                      </a:r>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 Z. Zheng, and C. F.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Cheang</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Complex network analysis of the Bitcoin transaction network</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A novel subgraph generation algorithm, BTC-</a:t>
                      </a:r>
                      <a:r>
                        <a:rPr lang="en-US" sz="1200" kern="1200" dirty="0" err="1" smtClean="0">
                          <a:solidFill>
                            <a:schemeClr val="dk1"/>
                          </a:solidFill>
                          <a:effectLst/>
                          <a:latin typeface="Times New Roman" panose="02020603050405020304" pitchFamily="18" charset="0"/>
                          <a:ea typeface="+mn-ea"/>
                          <a:cs typeface="Times New Roman" panose="02020603050405020304" pitchFamily="18" charset="0"/>
                        </a:rPr>
                        <a:t>SubGen</a:t>
                      </a:r>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 extracts k-hop subgraphs from the Bitcoin transaction network. Classification using various machine learning models achieved accuracy rates between 93.24% and 97.13%. The study also explores feature importance and behavior patterns of Bitcoin addresses.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1531620">
                <a:tc>
                  <a:txBody>
                    <a:bodyPr/>
                    <a:lstStyle/>
                    <a:p>
                      <a:pPr algn="just"/>
                      <a:r>
                        <a:rPr lang="en-US" sz="1100">
                          <a:latin typeface="Times New Roman" panose="02020603050405020304" pitchFamily="18" charset="0"/>
                          <a:cs typeface="Times New Roman" panose="02020603050405020304" pitchFamily="18" charset="0"/>
                        </a:rPr>
                        <a:t>4</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100" dirty="0" smtClean="0">
                          <a:latin typeface="Times New Roman" panose="02020603050405020304" pitchFamily="18" charset="0"/>
                          <a:cs typeface="Times New Roman" panose="02020603050405020304" pitchFamily="18" charset="0"/>
                        </a:rPr>
                        <a:t>2021</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Tovanich</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Soulié</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Heulot</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and P. Isenberg.</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An empirical analysis of pool hopping behavior in the Bitcoin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The study finds that while pool-hopping remains beneficial, the newer reward systems have improved fairness, reducing the disparity between pool-hoppers and static miners. Despite this, pool-hoppers still achieve a 33% higher median cumulative gain compared to static miners.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58185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36286249"/>
              </p:ext>
            </p:extLst>
          </p:nvPr>
        </p:nvGraphicFramePr>
        <p:xfrm>
          <a:off x="779000" y="626745"/>
          <a:ext cx="7586001" cy="3890010"/>
        </p:xfrm>
        <a:graphic>
          <a:graphicData uri="http://schemas.openxmlformats.org/drawingml/2006/table">
            <a:tbl>
              <a:tblPr firstRow="1" bandRow="1">
                <a:tableStyleId>{5C22544A-7EE6-4342-B048-85BDC9FD1C3A}</a:tableStyleId>
              </a:tblPr>
              <a:tblGrid>
                <a:gridCol w="588221">
                  <a:extLst>
                    <a:ext uri="{9D8B030D-6E8A-4147-A177-3AD203B41FA5}">
                      <a16:colId xmlns:a16="http://schemas.microsoft.com/office/drawing/2014/main" val="20000"/>
                    </a:ext>
                  </a:extLst>
                </a:gridCol>
                <a:gridCol w="937826">
                  <a:extLst>
                    <a:ext uri="{9D8B030D-6E8A-4147-A177-3AD203B41FA5}">
                      <a16:colId xmlns:a16="http://schemas.microsoft.com/office/drawing/2014/main" val="20001"/>
                    </a:ext>
                  </a:extLst>
                </a:gridCol>
                <a:gridCol w="1367934">
                  <a:extLst>
                    <a:ext uri="{9D8B030D-6E8A-4147-A177-3AD203B41FA5}">
                      <a16:colId xmlns:a16="http://schemas.microsoft.com/office/drawing/2014/main" val="20002"/>
                    </a:ext>
                  </a:extLst>
                </a:gridCol>
                <a:gridCol w="1496169">
                  <a:extLst>
                    <a:ext uri="{9D8B030D-6E8A-4147-A177-3AD203B41FA5}">
                      <a16:colId xmlns:a16="http://schemas.microsoft.com/office/drawing/2014/main" val="20003"/>
                    </a:ext>
                  </a:extLst>
                </a:gridCol>
                <a:gridCol w="3195851">
                  <a:extLst>
                    <a:ext uri="{9D8B030D-6E8A-4147-A177-3AD203B41FA5}">
                      <a16:colId xmlns:a16="http://schemas.microsoft.com/office/drawing/2014/main" val="20004"/>
                    </a:ext>
                  </a:extLst>
                </a:gridCol>
              </a:tblGrid>
              <a:tr h="278130">
                <a:tc>
                  <a:txBody>
                    <a:bodyPr/>
                    <a:lstStyle/>
                    <a:p>
                      <a:r>
                        <a:rPr lang="en-US" sz="1100" dirty="0"/>
                        <a:t>S.NO</a:t>
                      </a:r>
                    </a:p>
                  </a:txBody>
                  <a:tcPr marL="68580" marR="68580" marT="34290" marB="34290"/>
                </a:tc>
                <a:tc>
                  <a:txBody>
                    <a:bodyPr/>
                    <a:lstStyle/>
                    <a:p>
                      <a:r>
                        <a:rPr lang="en-US" sz="1100" dirty="0"/>
                        <a:t>YEAR</a:t>
                      </a:r>
                    </a:p>
                  </a:txBody>
                  <a:tcPr marL="68580" marR="68580" marT="34290" marB="34290"/>
                </a:tc>
                <a:tc>
                  <a:txBody>
                    <a:bodyPr/>
                    <a:lstStyle/>
                    <a:p>
                      <a:r>
                        <a:rPr lang="en-US" sz="1100" dirty="0"/>
                        <a:t>AUTHORS</a:t>
                      </a:r>
                    </a:p>
                  </a:txBody>
                  <a:tcPr marL="68580" marR="68580" marT="34290" marB="34290"/>
                </a:tc>
                <a:tc>
                  <a:txBody>
                    <a:bodyPr/>
                    <a:lstStyle/>
                    <a:p>
                      <a:r>
                        <a:rPr lang="en-US" sz="1100" dirty="0"/>
                        <a:t>TITLE</a:t>
                      </a:r>
                    </a:p>
                  </a:txBody>
                  <a:tcPr marL="68580" marR="68580" marT="34290" marB="34290"/>
                </a:tc>
                <a:tc>
                  <a:txBody>
                    <a:bodyPr/>
                    <a:lstStyle/>
                    <a:p>
                      <a:r>
                        <a:rPr lang="en-US" sz="1100" dirty="0"/>
                        <a:t>OUT COMES</a:t>
                      </a:r>
                    </a:p>
                  </a:txBody>
                  <a:tcPr marL="68580" marR="68580" marT="34290" marB="34290"/>
                </a:tc>
                <a:extLst>
                  <a:ext uri="{0D108BD9-81ED-4DB2-BD59-A6C34878D82A}">
                    <a16:rowId xmlns:a16="http://schemas.microsoft.com/office/drawing/2014/main" val="10000"/>
                  </a:ext>
                </a:extLst>
              </a:tr>
              <a:tr h="2080260">
                <a:tc>
                  <a:txBody>
                    <a:bodyPr/>
                    <a:lstStyle/>
                    <a:p>
                      <a:pPr algn="just"/>
                      <a:r>
                        <a:rPr lang="en-US" sz="1100" dirty="0" smtClean="0">
                          <a:latin typeface="Times New Roman" panose="02020603050405020304" pitchFamily="18" charset="0"/>
                          <a:cs typeface="Times New Roman" panose="02020603050405020304" pitchFamily="18" charset="0"/>
                        </a:rPr>
                        <a:t>5</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100" dirty="0" smtClean="0">
                          <a:latin typeface="Times New Roman" panose="02020603050405020304" pitchFamily="18" charset="0"/>
                          <a:cs typeface="Times New Roman" panose="02020603050405020304" pitchFamily="18" charset="0"/>
                        </a:rPr>
                        <a:t>2020</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I.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Alqassem</a:t>
                      </a:r>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 I.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Rahwan</a:t>
                      </a:r>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 and D.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Svetinovic</a:t>
                      </a:r>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The anti-social system properties: Bitcoin network data analysis.</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The Author Index details the primary entries for each item, organized by the first author’s name, and includes coauthors, paper titles, and publication specifics. The Subject Index categorizes entries by relevant subject headings, providing comprehensive bibliographic information. The focus of the paper is on analyzing Bitcoin’s network dynamics and its implications within an anti-social system framework.</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1531620">
                <a:tc>
                  <a:txBody>
                    <a:bodyPr/>
                    <a:lstStyle/>
                    <a:p>
                      <a:pPr algn="just"/>
                      <a:r>
                        <a:rPr lang="en-US" sz="1100" dirty="0" smtClean="0">
                          <a:latin typeface="Times New Roman" panose="02020603050405020304" pitchFamily="18" charset="0"/>
                          <a:cs typeface="Times New Roman" panose="02020603050405020304" pitchFamily="18" charset="0"/>
                        </a:rPr>
                        <a:t>6</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100" dirty="0" smtClean="0">
                          <a:latin typeface="Times New Roman" panose="02020603050405020304" pitchFamily="18" charset="0"/>
                          <a:cs typeface="Times New Roman" panose="02020603050405020304" pitchFamily="18" charset="0"/>
                        </a:rPr>
                        <a:t>2021</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P.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Nerurkar</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D. Patel, Y.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Busnel</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R.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Ludinard</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S.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Kumari</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and M. K. Khan.</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Dissecting Bitcoin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Empirical analysis of Bit- coin network (2009–2020).</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The study delves into the network’s local topology and geometry to understand how these social and antisocial characteristics influence Bitcoin's development. By analyzing transaction data from Bitcoin’s initial decade, the authors provide insights into the network's structural dynamics and how user behaviors shape its growth and challenges.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005196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Tips to Prepare for an Exam by Slidesgo">
  <a:themeElements>
    <a:clrScheme name="Simple Light">
      <a:dk1>
        <a:srgbClr val="210A26"/>
      </a:dk1>
      <a:lt1>
        <a:srgbClr val="4D476D"/>
      </a:lt1>
      <a:dk2>
        <a:srgbClr val="A0BFDB"/>
      </a:dk2>
      <a:lt2>
        <a:srgbClr val="DFF3F8"/>
      </a:lt2>
      <a:accent1>
        <a:srgbClr val="EA3554"/>
      </a:accent1>
      <a:accent2>
        <a:srgbClr val="FFA406"/>
      </a:accent2>
      <a:accent3>
        <a:srgbClr val="C1712D"/>
      </a:accent3>
      <a:accent4>
        <a:srgbClr val="1D9E4E"/>
      </a:accent4>
      <a:accent5>
        <a:srgbClr val="3169F8"/>
      </a:accent5>
      <a:accent6>
        <a:srgbClr val="FFFFFF"/>
      </a:accent6>
      <a:hlink>
        <a:srgbClr val="210A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4190</Words>
  <Application>Microsoft Office PowerPoint</Application>
  <PresentationFormat>On-screen Show (16:9)</PresentationFormat>
  <Paragraphs>209</Paragraphs>
  <Slides>47</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Bebas Neue</vt:lpstr>
      <vt:lpstr>Calibri</vt:lpstr>
      <vt:lpstr>Proxima Nova</vt:lpstr>
      <vt:lpstr>Poppins Black</vt:lpstr>
      <vt:lpstr>Arial</vt:lpstr>
      <vt:lpstr>Wingdings</vt:lpstr>
      <vt:lpstr>Times New Roman</vt:lpstr>
      <vt:lpstr>Poppins</vt:lpstr>
      <vt:lpstr>Tips to Prepare for an Exam by Slidesgo</vt:lpstr>
      <vt:lpstr>Slidesgo Final Pages</vt:lpstr>
      <vt:lpstr>Time Series Analysis For Bitcoin Price Prediction Using Prophet</vt:lpstr>
      <vt:lpstr>Contents of the presentation</vt:lpstr>
      <vt:lpstr>Project Description</vt:lpstr>
      <vt:lpstr>Problem Statement</vt:lpstr>
      <vt:lpstr>Objective of the Project</vt:lpstr>
      <vt:lpstr>Scope</vt:lpstr>
      <vt:lpstr>Literature Survey</vt:lpstr>
      <vt:lpstr>PowerPoint Presentation</vt:lpstr>
      <vt:lpstr>PowerPoint Presentation</vt:lpstr>
      <vt:lpstr>Significant</vt:lpstr>
      <vt:lpstr>Proposed System</vt:lpstr>
      <vt:lpstr>Architecture</vt:lpstr>
      <vt:lpstr>Resource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Gap analysis</vt:lpstr>
      <vt:lpstr>Implementation</vt:lpstr>
      <vt:lpstr>Data Description</vt:lpstr>
      <vt:lpstr>Exploratory Data Analysis </vt:lpstr>
      <vt:lpstr>PowerPoint Presentation</vt:lpstr>
      <vt:lpstr>PowerPoint Presentation</vt:lpstr>
      <vt:lpstr>Pre-processing steps</vt:lpstr>
      <vt:lpstr>Algorithm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Reference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to Prepare for an Exam</dc:title>
  <dc:creator>Nagam Chenchulakshmi</dc:creator>
  <cp:lastModifiedBy>Adithya M</cp:lastModifiedBy>
  <cp:revision>123</cp:revision>
  <dcterms:created xsi:type="dcterms:W3CDTF">2024-08-17T15:37:17Z</dcterms:created>
  <dcterms:modified xsi:type="dcterms:W3CDTF">2024-10-11T07:16:30Z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A3CB773200E643D59878B61E75C48E52_12</vt:lpwstr>
  </property>
  <property fmtid="{D5CDD505-2E9C-101B-9397-08002B2CF9AE}" pid="3" name="KSOProductBuildVer">
    <vt:lpwstr>1033-12.2.0.17119</vt:lpwstr>
  </property>
</Properties>
</file>